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77" r:id="rId2"/>
    <p:sldId id="257" r:id="rId3"/>
    <p:sldId id="375" r:id="rId4"/>
    <p:sldId id="376" r:id="rId5"/>
    <p:sldId id="426" r:id="rId6"/>
    <p:sldId id="309" r:id="rId7"/>
    <p:sldId id="308" r:id="rId8"/>
    <p:sldId id="331" r:id="rId9"/>
    <p:sldId id="332" r:id="rId10"/>
    <p:sldId id="427" r:id="rId11"/>
    <p:sldId id="292" r:id="rId12"/>
    <p:sldId id="341" r:id="rId13"/>
    <p:sldId id="371" r:id="rId14"/>
    <p:sldId id="372" r:id="rId15"/>
    <p:sldId id="373" r:id="rId16"/>
    <p:sldId id="311" r:id="rId17"/>
    <p:sldId id="437" r:id="rId18"/>
    <p:sldId id="438" r:id="rId19"/>
    <p:sldId id="285" r:id="rId20"/>
    <p:sldId id="348" r:id="rId21"/>
    <p:sldId id="443" r:id="rId22"/>
    <p:sldId id="447" r:id="rId23"/>
    <p:sldId id="374" r:id="rId24"/>
    <p:sldId id="430" r:id="rId25"/>
    <p:sldId id="425" r:id="rId26"/>
    <p:sldId id="393" r:id="rId27"/>
    <p:sldId id="295" r:id="rId28"/>
    <p:sldId id="294" r:id="rId29"/>
    <p:sldId id="342" r:id="rId30"/>
    <p:sldId id="410" r:id="rId31"/>
    <p:sldId id="411" r:id="rId32"/>
    <p:sldId id="412" r:id="rId33"/>
    <p:sldId id="413" r:id="rId34"/>
    <p:sldId id="414" r:id="rId35"/>
    <p:sldId id="450" r:id="rId36"/>
    <p:sldId id="442" r:id="rId37"/>
    <p:sldId id="416" r:id="rId38"/>
    <p:sldId id="417" r:id="rId39"/>
    <p:sldId id="418" r:id="rId40"/>
    <p:sldId id="444" r:id="rId41"/>
    <p:sldId id="456" r:id="rId42"/>
    <p:sldId id="445" r:id="rId43"/>
    <p:sldId id="453" r:id="rId44"/>
    <p:sldId id="424" r:id="rId45"/>
    <p:sldId id="420" r:id="rId46"/>
    <p:sldId id="422" r:id="rId47"/>
    <p:sldId id="293" r:id="rId48"/>
    <p:sldId id="343" r:id="rId49"/>
    <p:sldId id="356" r:id="rId50"/>
    <p:sldId id="370" r:id="rId51"/>
    <p:sldId id="357" r:id="rId52"/>
    <p:sldId id="338" r:id="rId53"/>
    <p:sldId id="451" r:id="rId54"/>
    <p:sldId id="266" r:id="rId55"/>
    <p:sldId id="346" r:id="rId56"/>
    <p:sldId id="401" r:id="rId57"/>
    <p:sldId id="398" r:id="rId58"/>
    <p:sldId id="446" r:id="rId59"/>
    <p:sldId id="457" r:id="rId60"/>
    <p:sldId id="454" r:id="rId61"/>
    <p:sldId id="409" r:id="rId62"/>
    <p:sldId id="395" r:id="rId63"/>
    <p:sldId id="284" r:id="rId64"/>
    <p:sldId id="301" r:id="rId65"/>
    <p:sldId id="344" r:id="rId66"/>
    <p:sldId id="433" r:id="rId67"/>
    <p:sldId id="431" r:id="rId68"/>
    <p:sldId id="378" r:id="rId69"/>
    <p:sldId id="435" r:id="rId70"/>
    <p:sldId id="452" r:id="rId71"/>
    <p:sldId id="440" r:id="rId72"/>
    <p:sldId id="347" r:id="rId73"/>
    <p:sldId id="402" r:id="rId74"/>
    <p:sldId id="399" r:id="rId75"/>
    <p:sldId id="449" r:id="rId76"/>
    <p:sldId id="455" r:id="rId77"/>
    <p:sldId id="423" r:id="rId78"/>
    <p:sldId id="396" r:id="rId79"/>
    <p:sldId id="306" r:id="rId80"/>
    <p:sldId id="385" r:id="rId81"/>
    <p:sldId id="386" r:id="rId82"/>
    <p:sldId id="387" r:id="rId83"/>
    <p:sldId id="340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E39"/>
    <a:srgbClr val="6E9226"/>
    <a:srgbClr val="4AB9D5"/>
    <a:srgbClr val="6DC4DF"/>
    <a:srgbClr val="42A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>
      <p:cViewPr varScale="1">
        <p:scale>
          <a:sx n="80" d="100"/>
          <a:sy n="80" d="100"/>
        </p:scale>
        <p:origin x="36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32432753791682"/>
          <c:y val="3.2559635379587899E-2"/>
          <c:w val="0.44666781165777097"/>
          <c:h val="0.7326991788412322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Productivity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7F2-484B-B1D8-E3C81EF104CA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F2-484B-B1D8-E3C81EF104CA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F2-484B-B1D8-E3C81EF104CA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F2-484B-B1D8-E3C81EF104C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7F2-484B-B1D8-E3C81EF104CA}"/>
              </c:ext>
            </c:extLst>
          </c:dPt>
          <c:dLbls>
            <c:dLbl>
              <c:idx val="0"/>
              <c:layout>
                <c:manualLayout>
                  <c:x val="-0.18631954720370458"/>
                  <c:y val="0.1299346293361026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33230010861688"/>
                      <c:h val="0.1841978981213087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7F2-484B-B1D8-E3C81EF104CA}"/>
                </c:ext>
              </c:extLst>
            </c:dLbl>
            <c:dLbl>
              <c:idx val="1"/>
              <c:layout>
                <c:manualLayout>
                  <c:x val="-8.4586034845242949E-2"/>
                  <c:y val="-0.1131737822213425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F2-484B-B1D8-E3C81EF104CA}"/>
                </c:ext>
              </c:extLst>
            </c:dLbl>
            <c:dLbl>
              <c:idx val="2"/>
              <c:layout>
                <c:manualLayout>
                  <c:x val="-1.1156859113994286E-2"/>
                  <c:y val="-0.1488307466305310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886172276663399"/>
                      <c:h val="0.154192810644534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7F2-484B-B1D8-E3C81EF104CA}"/>
                </c:ext>
              </c:extLst>
            </c:dLbl>
            <c:dLbl>
              <c:idx val="3"/>
              <c:layout>
                <c:manualLayout>
                  <c:x val="0.24453902493619506"/>
                  <c:y val="2.193298391275794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444953111322964"/>
                      <c:h val="0.176813443959264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77F2-484B-B1D8-E3C81EF104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Losses due to all insects</c:v>
                </c:pt>
                <c:pt idx="1">
                  <c:v>Losses due to all diseases</c:v>
                </c:pt>
                <c:pt idx="2">
                  <c:v>Losses due to all weeds</c:v>
                </c:pt>
                <c:pt idx="3">
                  <c:v>Potential product harvested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0.34399999999999997</c:v>
                </c:pt>
                <c:pt idx="1">
                  <c:v>9.0999999999999998E-2</c:v>
                </c:pt>
                <c:pt idx="2">
                  <c:v>0.108</c:v>
                </c:pt>
                <c:pt idx="3">
                  <c:v>0.44900000000000001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7F2-484B-B1D8-E3C81EF10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1.5535442492349108E-2"/>
          <c:w val="0.21678638181477647"/>
          <c:h val="0.697749277174030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Minimum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India</c:v>
                </c:pt>
                <c:pt idx="1">
                  <c:v>Vietnam</c:v>
                </c:pt>
                <c:pt idx="2">
                  <c:v>Sri Lanka</c:v>
                </c:pt>
                <c:pt idx="3">
                  <c:v>Malaysia</c:v>
                </c:pt>
                <c:pt idx="4">
                  <c:v>Korea</c:v>
                </c:pt>
                <c:pt idx="5">
                  <c:v>Egypt</c:v>
                </c:pt>
                <c:pt idx="6">
                  <c:v>West Africa</c:v>
                </c:pt>
                <c:pt idx="7">
                  <c:v>Europe</c:v>
                </c:pt>
                <c:pt idx="8">
                  <c:v>Australia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</c:v>
                </c:pt>
                <c:pt idx="1">
                  <c:v>10</c:v>
                </c:pt>
                <c:pt idx="2">
                  <c:v>30</c:v>
                </c:pt>
                <c:pt idx="3">
                  <c:v>10</c:v>
                </c:pt>
                <c:pt idx="4">
                  <c:v>40</c:v>
                </c:pt>
                <c:pt idx="5">
                  <c:v>90</c:v>
                </c:pt>
                <c:pt idx="6">
                  <c:v>30</c:v>
                </c:pt>
                <c:pt idx="7">
                  <c:v>55</c:v>
                </c:pt>
                <c:pt idx="8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75-4CE9-9A68-C4DD2EA74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Maximum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India</c:v>
                </c:pt>
                <c:pt idx="1">
                  <c:v>Vietnam</c:v>
                </c:pt>
                <c:pt idx="2">
                  <c:v>Sri Lanka</c:v>
                </c:pt>
                <c:pt idx="3">
                  <c:v>Malaysia</c:v>
                </c:pt>
                <c:pt idx="4">
                  <c:v>Korea</c:v>
                </c:pt>
                <c:pt idx="5">
                  <c:v>Egypt</c:v>
                </c:pt>
                <c:pt idx="6">
                  <c:v>West Africa</c:v>
                </c:pt>
                <c:pt idx="7">
                  <c:v>Europe</c:v>
                </c:pt>
                <c:pt idx="8">
                  <c:v>Australia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85</c:v>
                </c:pt>
                <c:pt idx="1">
                  <c:v>50</c:v>
                </c:pt>
                <c:pt idx="2">
                  <c:v>40</c:v>
                </c:pt>
                <c:pt idx="3">
                  <c:v>30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65</c:v>
                </c:pt>
                <c:pt idx="8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75-4CE9-9A68-C4DD2EA74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6088064"/>
        <c:axId val="1866091328"/>
      </c:barChart>
      <c:catAx>
        <c:axId val="186608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091328"/>
        <c:crosses val="autoZero"/>
        <c:auto val="1"/>
        <c:lblAlgn val="ctr"/>
        <c:lblOffset val="100"/>
        <c:noMultiLvlLbl val="0"/>
      </c:catAx>
      <c:valAx>
        <c:axId val="186609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08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Minimum</c:v>
                </c:pt>
              </c:strCache>
            </c:strRef>
          </c:tx>
          <c:spPr>
            <a:solidFill>
              <a:schemeClr val="accent5">
                <a:lumMod val="75000"/>
                <a:alpha val="99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Rice</c:v>
                </c:pt>
                <c:pt idx="1">
                  <c:v>Soy Bean</c:v>
                </c:pt>
                <c:pt idx="2">
                  <c:v>Groundnut</c:v>
                </c:pt>
                <c:pt idx="3">
                  <c:v>Pearl millet</c:v>
                </c:pt>
                <c:pt idx="4">
                  <c:v>Sorghum</c:v>
                </c:pt>
                <c:pt idx="5">
                  <c:v>Greengram</c:v>
                </c:pt>
                <c:pt idx="6">
                  <c:v>Sesame</c:v>
                </c:pt>
                <c:pt idx="7">
                  <c:v>Wheat</c:v>
                </c:pt>
                <c:pt idx="8">
                  <c:v>Maize</c:v>
                </c:pt>
                <c:pt idx="9">
                  <c:v>Mustard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4420</c:v>
                </c:pt>
                <c:pt idx="1">
                  <c:v>1559</c:v>
                </c:pt>
                <c:pt idx="2">
                  <c:v>283</c:v>
                </c:pt>
                <c:pt idx="3">
                  <c:v>17</c:v>
                </c:pt>
                <c:pt idx="4">
                  <c:v>276</c:v>
                </c:pt>
                <c:pt idx="5">
                  <c:v>161</c:v>
                </c:pt>
                <c:pt idx="6">
                  <c:v>50</c:v>
                </c:pt>
                <c:pt idx="7">
                  <c:v>3376</c:v>
                </c:pt>
                <c:pt idx="8">
                  <c:v>739</c:v>
                </c:pt>
                <c:pt idx="9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D4-4D67-AB94-91D9C6CB23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9487984"/>
        <c:axId val="2109493968"/>
      </c:barChart>
      <c:catAx>
        <c:axId val="210948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493968"/>
        <c:crosses val="autoZero"/>
        <c:auto val="1"/>
        <c:lblAlgn val="ctr"/>
        <c:lblOffset val="100"/>
        <c:noMultiLvlLbl val="0"/>
      </c:catAx>
      <c:valAx>
        <c:axId val="2109493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487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96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3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47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12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048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2/13/2022</a:t>
            </a:fld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5" r:id="rId15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sundaytimes.lk/210509/sunday-times-2/organic-fertiliser-only-policy-will-plunge-lanka-into-a-food-crisis-442857.html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22" y="233932"/>
            <a:ext cx="5929570" cy="2856498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6E9226"/>
                </a:solidFill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E-KETHA</a:t>
            </a:r>
            <a:r>
              <a:rPr lang="en-US" sz="36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 :</a:t>
            </a:r>
            <a:b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ENRICHING RICE FARMER’S QUALITY OF LIFE THROUGH A </a:t>
            </a:r>
            <a:b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MOBILE APPLICCATION</a:t>
            </a:r>
            <a:endParaRPr lang="en-US" sz="5400" dirty="0">
              <a:latin typeface="Adobe Devanagar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41" y="2489278"/>
            <a:ext cx="2978658" cy="1752600"/>
          </a:xfrm>
        </p:spPr>
        <p:txBody>
          <a:bodyPr/>
          <a:lstStyle/>
          <a:p>
            <a:r>
              <a:rPr lang="en-US" dirty="0"/>
              <a:t>2022-81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85DBE346-34A8-4FAE-9FE5-4967765DA0C5}"/>
              </a:ext>
            </a:extLst>
          </p:cNvPr>
          <p:cNvSpPr/>
          <p:nvPr/>
        </p:nvSpPr>
        <p:spPr>
          <a:xfrm>
            <a:off x="7460087" y="-57092"/>
            <a:ext cx="1760226" cy="201890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03D155C-D051-410B-A230-C997DFA45703}"/>
              </a:ext>
            </a:extLst>
          </p:cNvPr>
          <p:cNvSpPr/>
          <p:nvPr/>
        </p:nvSpPr>
        <p:spPr>
          <a:xfrm>
            <a:off x="6946015" y="1997688"/>
            <a:ext cx="2208830" cy="2516547"/>
          </a:xfrm>
          <a:prstGeom prst="flowChartDecision">
            <a:avLst/>
          </a:prstGeom>
          <a:noFill/>
          <a:ln w="381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DF1C966E-CCE4-4D3D-9FA2-1A555981608F}"/>
              </a:ext>
            </a:extLst>
          </p:cNvPr>
          <p:cNvSpPr/>
          <p:nvPr/>
        </p:nvSpPr>
        <p:spPr>
          <a:xfrm>
            <a:off x="5554806" y="4455390"/>
            <a:ext cx="908164" cy="1014062"/>
          </a:xfrm>
          <a:prstGeom prst="flowChartDecision">
            <a:avLst/>
          </a:prstGeom>
          <a:noFill/>
          <a:ln w="762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B4DD2AA2-131B-412B-B681-02F6885C6CE3}"/>
              </a:ext>
            </a:extLst>
          </p:cNvPr>
          <p:cNvSpPr/>
          <p:nvPr/>
        </p:nvSpPr>
        <p:spPr>
          <a:xfrm>
            <a:off x="5551696" y="4145280"/>
            <a:ext cx="4643864" cy="5150419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EF8D42-FB0B-4EB8-8093-79CB63DBEBCA}"/>
              </a:ext>
            </a:extLst>
          </p:cNvPr>
          <p:cNvGrpSpPr/>
          <p:nvPr/>
        </p:nvGrpSpPr>
        <p:grpSpPr>
          <a:xfrm>
            <a:off x="6075038" y="5101634"/>
            <a:ext cx="652509" cy="731977"/>
            <a:chOff x="5992131" y="5189220"/>
            <a:chExt cx="652509" cy="73197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8FAF826-930E-44B4-9133-0E77A92D67AF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67D9D3-4FA6-4B2B-8D9D-AF414D8ABCC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52BF3B-0479-4BC0-880D-A68E0E155DCA}"/>
              </a:ext>
            </a:extLst>
          </p:cNvPr>
          <p:cNvGrpSpPr/>
          <p:nvPr/>
        </p:nvGrpSpPr>
        <p:grpSpPr>
          <a:xfrm>
            <a:off x="6142914" y="4844965"/>
            <a:ext cx="652509" cy="731977"/>
            <a:chOff x="5992131" y="5189220"/>
            <a:chExt cx="652509" cy="7319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A40AF-71B8-4FB4-9A5C-8DC9F68FE1CE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8F1D9E-1D36-482E-B0FA-1D1C74F769B9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472C6904-87DD-4539-A6C4-C0A38BF296C1}"/>
              </a:ext>
            </a:extLst>
          </p:cNvPr>
          <p:cNvSpPr/>
          <p:nvPr/>
        </p:nvSpPr>
        <p:spPr>
          <a:xfrm>
            <a:off x="8821696" y="-371053"/>
            <a:ext cx="899322" cy="101643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7" name="Picture 16" descr="A field of green grass&#10;&#10;Description automatically generated with low confidence">
            <a:extLst>
              <a:ext uri="{FF2B5EF4-FFF2-40B4-BE49-F238E27FC236}">
                <a16:creationId xmlns:a16="http://schemas.microsoft.com/office/drawing/2014/main" id="{4470D1BE-4523-4B3F-969B-7E1A09D34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8" t="9941" r="24280" b="66399"/>
          <a:stretch/>
        </p:blipFill>
        <p:spPr>
          <a:xfrm>
            <a:off x="11017624" y="706940"/>
            <a:ext cx="1436225" cy="1622612"/>
          </a:xfrm>
          <a:prstGeom prst="diamond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9C1CD-87E2-458E-916C-64E724026F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49086" r="72845" b="29350"/>
          <a:stretch/>
        </p:blipFill>
        <p:spPr>
          <a:xfrm>
            <a:off x="6106351" y="3690136"/>
            <a:ext cx="1333282" cy="1478893"/>
          </a:xfrm>
          <a:prstGeom prst="diamond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30DBB8-8BE0-4A93-B644-B4AFFE3DC8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6" t="49633" r="11060" b="199"/>
          <a:stretch/>
        </p:blipFill>
        <p:spPr>
          <a:xfrm rot="21446621">
            <a:off x="10016715" y="4120446"/>
            <a:ext cx="3896096" cy="3997777"/>
          </a:xfrm>
          <a:prstGeom prst="diamond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5656B1-444D-4059-B917-E6DAE69D04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/>
        </p:blipFill>
        <p:spPr>
          <a:xfrm>
            <a:off x="7250888" y="336269"/>
            <a:ext cx="5190565" cy="5839386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3849"/>
            <a:ext cx="10363200" cy="1362075"/>
          </a:xfrm>
        </p:spPr>
        <p:txBody>
          <a:bodyPr/>
          <a:lstStyle/>
          <a:p>
            <a:r>
              <a:rPr lang="en-US" b="0" dirty="0">
                <a:latin typeface="Gill Sans MT" panose="020B0502020104020203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1775B-9A93-4D43-B85B-B23210EE5F43}"/>
              </a:ext>
            </a:extLst>
          </p:cNvPr>
          <p:cNvSpPr txBox="1"/>
          <p:nvPr/>
        </p:nvSpPr>
        <p:spPr>
          <a:xfrm>
            <a:off x="982884" y="1981200"/>
            <a:ext cx="1036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[1]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The4. “Is Rice Good for You? 10 Amazing Health Benefits of Eating Rice.” Cahokia Rice, www.cahokiarice.com/blogs/health/is-rice-good-for-you-10-amazing-health-benefits-of-eating-rice#:~:text=Rice%27s%20high-fiber%20make%20up%20is%20essential%20for%20reducing. Accessed 31 Jan. 2022.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Gill Sans MT" panose="020B0502020104020203" pitchFamily="34" charset="0"/>
              </a:rPr>
              <a:t>[2] “Sri Lanka | Economic and Policy Analysis of Climate Change | Food and Agriculture Organization of the United Nations.” Www.fao.org, www.fao.org/in-action/epic/countries/ika/en/#:~:text=Rice%20is%20the%20single%20most. Accessed 31 Jan. 2022.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35FF21A-503C-45F9-A3E3-2B027DD90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425831-7D08-47E2-A2B9-D1257A36BFA2}"/>
              </a:ext>
            </a:extLst>
          </p:cNvPr>
          <p:cNvCxnSpPr>
            <a:cxnSpLocks/>
          </p:cNvCxnSpPr>
          <p:nvPr/>
        </p:nvCxnSpPr>
        <p:spPr>
          <a:xfrm>
            <a:off x="-2514600" y="14478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15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78C997-4DD8-47B0-91D8-46A9830CC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6" r="-14516"/>
          <a:stretch/>
        </p:blipFill>
        <p:spPr>
          <a:xfrm>
            <a:off x="6934200" y="609600"/>
            <a:ext cx="4800600" cy="4800600"/>
          </a:xfrm>
          <a:prstGeom prst="diamond">
            <a:avLst/>
          </a:prstGeom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IT19101620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/>
              <a:t>Salika </a:t>
            </a:r>
            <a:r>
              <a:rPr lang="en-US" dirty="0" err="1"/>
              <a:t>Madhushanka</a:t>
            </a:r>
            <a:r>
              <a:rPr lang="en-US" dirty="0"/>
              <a:t> W.J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B9752A-FFD5-451F-A05D-87060BB79AF1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430E59D7-0867-4D59-B19E-310EA1983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F7F454-1120-4294-89EC-88227144EF22}"/>
              </a:ext>
            </a:extLst>
          </p:cNvPr>
          <p:cNvSpPr/>
          <p:nvPr/>
        </p:nvSpPr>
        <p:spPr>
          <a:xfrm>
            <a:off x="0" y="0"/>
            <a:ext cx="6248400" cy="6858000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2741"/>
            <a:ext cx="6629400" cy="3368822"/>
          </a:xfrm>
        </p:spPr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376D-9D52-4B6D-8D14-D4366405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150" y="2438400"/>
            <a:ext cx="5842000" cy="198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Background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Research Gap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Research Problem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520444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5827"/>
            <a:ext cx="5837476" cy="5181600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Devanagari"/>
            </a:endParaRPr>
          </a:p>
          <a:p>
            <a:r>
              <a:rPr lang="en-US" sz="2600" dirty="0">
                <a:latin typeface="Adobe Devanagari"/>
              </a:rPr>
              <a:t>What are the diseases and pests?</a:t>
            </a:r>
          </a:p>
          <a:p>
            <a:r>
              <a:rPr lang="en-US" sz="2600" dirty="0">
                <a:latin typeface="Adobe Devanagari"/>
              </a:rPr>
              <a:t>How to pests and diseases affect productivity of rice?</a:t>
            </a:r>
          </a:p>
          <a:p>
            <a:r>
              <a:rPr lang="en-US" sz="2600" dirty="0">
                <a:latin typeface="Adobe Devanagari"/>
              </a:rPr>
              <a:t>Problem in the current use of this technology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12E6932-F83E-4FCE-8192-3DFBA0D96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6B80F0-BAF1-45C8-A344-FAB48E34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09433" y="36684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EC3CC1A-62D1-4CE8-9A63-2792CAFAD1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34679"/>
              </p:ext>
            </p:extLst>
          </p:nvPr>
        </p:nvGraphicFramePr>
        <p:xfrm>
          <a:off x="3429000" y="3634913"/>
          <a:ext cx="5691566" cy="3809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83E528EE-BA9D-438E-9A8D-8D1800BF6D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86" y="-10508"/>
            <a:ext cx="457134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1907BF-7068-40C8-BC99-69F1AC540BF8}"/>
              </a:ext>
            </a:extLst>
          </p:cNvPr>
          <p:cNvSpPr/>
          <p:nvPr/>
        </p:nvSpPr>
        <p:spPr>
          <a:xfrm>
            <a:off x="3841160" y="6489804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IT19101620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|  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Salika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Madhushanka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W.J  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|   </a:t>
            </a:r>
            <a:r>
              <a:rPr lang="en-US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2022-81</a:t>
            </a:r>
          </a:p>
          <a:p>
            <a:pPr algn="ctr"/>
            <a:endParaRPr lang="en-US" sz="14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BA9698-C682-4473-8762-C3A1BF23B9C4}"/>
              </a:ext>
            </a:extLst>
          </p:cNvPr>
          <p:cNvSpPr txBox="1"/>
          <p:nvPr/>
        </p:nvSpPr>
        <p:spPr>
          <a:xfrm>
            <a:off x="4419600" y="596428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DB0779-9C88-452A-AF21-C3A3CF91ADDA}"/>
              </a:ext>
            </a:extLst>
          </p:cNvPr>
          <p:cNvCxnSpPr>
            <a:cxnSpLocks/>
          </p:cNvCxnSpPr>
          <p:nvPr/>
        </p:nvCxnSpPr>
        <p:spPr>
          <a:xfrm>
            <a:off x="-3200727" y="115901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31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546A07E2-6801-4C02-AF71-BED3DF66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91080" y="838199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ill Sans MT" panose="020B0502020104020203" pitchFamily="34" charset="0"/>
              </a:rPr>
              <a:t>Paddy lost after harvest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2A25212-75C5-4ABF-8BC5-806FEA5DF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4D516-0A65-4D7D-95EB-3E32CE616C54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5EA3AE-28E0-4B7C-B6E0-421ECC99BEFC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1A90FE-4876-4356-A9DD-285003E6DCC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2B8D65D4-ABE9-4077-AC46-2C0ACC04B2CA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122BE1C9-3720-488C-B425-B10C687EC250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F0F09-1888-4C66-9F14-DD41D048807F}"/>
              </a:ext>
            </a:extLst>
          </p:cNvPr>
          <p:cNvSpPr txBox="1"/>
          <p:nvPr/>
        </p:nvSpPr>
        <p:spPr>
          <a:xfrm>
            <a:off x="6067424" y="542278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3D55CD-C792-423B-B630-6945EB425D26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1566099-CF7D-4F18-9C03-8A31ED0C4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790943"/>
              </p:ext>
            </p:extLst>
          </p:nvPr>
        </p:nvGraphicFramePr>
        <p:xfrm>
          <a:off x="1752599" y="2147765"/>
          <a:ext cx="9163049" cy="3298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34248488"/>
                    </a:ext>
                  </a:extLst>
                </a:gridCol>
                <a:gridCol w="4591049">
                  <a:extLst>
                    <a:ext uri="{9D8B030D-6E8A-4147-A177-3AD203B41FA5}">
                      <a16:colId xmlns:a16="http://schemas.microsoft.com/office/drawing/2014/main" val="233354581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Parameter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Annual  Statics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184858"/>
                  </a:ext>
                </a:extLst>
              </a:tr>
              <a:tr h="5662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MT" panose="020B0502020104020203" pitchFamily="34" charset="0"/>
                        </a:rPr>
                        <a:t>Annual paddy production in Sri </a:t>
                      </a:r>
                      <a:r>
                        <a:rPr lang="en-US" dirty="0" err="1">
                          <a:latin typeface="Gill Sans MT" panose="020B0502020104020203" pitchFamily="34" charset="0"/>
                        </a:rPr>
                        <a:t>Lanaka</a:t>
                      </a:r>
                      <a:endParaRPr lang="en-US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MT" panose="020B0502020104020203" pitchFamily="34" charset="0"/>
                        </a:rPr>
                        <a:t>2014 </a:t>
                      </a:r>
                      <a:r>
                        <a:rPr lang="en-US" dirty="0" err="1">
                          <a:latin typeface="Gill Sans MT" panose="020B0502020104020203" pitchFamily="34" charset="0"/>
                        </a:rPr>
                        <a:t>Yala</a:t>
                      </a:r>
                      <a:r>
                        <a:rPr lang="en-US" dirty="0">
                          <a:latin typeface="Gill Sans MT" panose="020B0502020104020203" pitchFamily="34" charset="0"/>
                        </a:rPr>
                        <a:t> season – 1,144,929 MT</a:t>
                      </a:r>
                    </a:p>
                    <a:p>
                      <a:pPr algn="ctr"/>
                      <a:r>
                        <a:rPr lang="en-US" dirty="0">
                          <a:latin typeface="Gill Sans MT" panose="020B0502020104020203" pitchFamily="34" charset="0"/>
                        </a:rPr>
                        <a:t>2014/15 </a:t>
                      </a:r>
                      <a:r>
                        <a:rPr lang="en-US" dirty="0" err="1">
                          <a:latin typeface="Gill Sans MT" panose="020B0502020104020203" pitchFamily="34" charset="0"/>
                        </a:rPr>
                        <a:t>Maha</a:t>
                      </a:r>
                      <a:r>
                        <a:rPr lang="en-US" dirty="0">
                          <a:latin typeface="Gill Sans MT" panose="020B0502020104020203" pitchFamily="34" charset="0"/>
                        </a:rPr>
                        <a:t> season 2,876,987 MT</a:t>
                      </a:r>
                    </a:p>
                    <a:p>
                      <a:pPr algn="ctr"/>
                      <a:r>
                        <a:rPr lang="en-US" dirty="0">
                          <a:latin typeface="Gill Sans MT" panose="020B0502020104020203" pitchFamily="34" charset="0"/>
                        </a:rPr>
                        <a:t>Total 4,021,916 MT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925380"/>
                  </a:ext>
                </a:extLst>
              </a:tr>
              <a:tr h="5662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MT" panose="020B0502020104020203" pitchFamily="34" charset="0"/>
                        </a:rPr>
                        <a:t>Post-harvest losses of paddy (approx. 15%)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MT" panose="020B0502020104020203" pitchFamily="34" charset="0"/>
                        </a:rPr>
                        <a:t>603,287 MT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648541"/>
                  </a:ext>
                </a:extLst>
              </a:tr>
              <a:tr h="5662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MT" panose="020B0502020104020203" pitchFamily="34" charset="0"/>
                        </a:rPr>
                        <a:t>Losses during storage (4-6%)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MT" panose="020B0502020104020203" pitchFamily="34" charset="0"/>
                        </a:rPr>
                        <a:t>160,877 – 241,314 MT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76821"/>
                  </a:ext>
                </a:extLst>
              </a:tr>
              <a:tr h="5662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MT" panose="020B0502020104020203" pitchFamily="34" charset="0"/>
                        </a:rPr>
                        <a:t>Losses due to insects (80% of storage losses)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MT" panose="020B0502020104020203" pitchFamily="34" charset="0"/>
                        </a:rPr>
                        <a:t>128,701 – 193,051 MT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598748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B5A7FE-272F-408B-87F8-92C4973F2678}"/>
              </a:ext>
            </a:extLst>
          </p:cNvPr>
          <p:cNvCxnSpPr>
            <a:cxnSpLocks/>
          </p:cNvCxnSpPr>
          <p:nvPr/>
        </p:nvCxnSpPr>
        <p:spPr>
          <a:xfrm>
            <a:off x="-2415541" y="1654179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6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1907BF-7068-40C8-BC99-69F1AC540BF8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6B80F0-BAF1-45C8-A344-FAB48E34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133600"/>
            <a:ext cx="2286000" cy="2286000"/>
          </a:xfrm>
        </p:spPr>
        <p:txBody>
          <a:bodyPr>
            <a:normAutofit/>
          </a:bodyPr>
          <a:lstStyle/>
          <a:p>
            <a:r>
              <a:rPr lang="en-US" sz="4000" dirty="0"/>
              <a:t>Research Gap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3943BF-194E-434C-B225-662E40289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08209"/>
              </p:ext>
            </p:extLst>
          </p:nvPr>
        </p:nvGraphicFramePr>
        <p:xfrm>
          <a:off x="2438400" y="590717"/>
          <a:ext cx="9525000" cy="5630208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3369388">
                  <a:extLst>
                    <a:ext uri="{9D8B030D-6E8A-4147-A177-3AD203B41FA5}">
                      <a16:colId xmlns:a16="http://schemas.microsoft.com/office/drawing/2014/main" val="65536510"/>
                    </a:ext>
                  </a:extLst>
                </a:gridCol>
                <a:gridCol w="778504">
                  <a:extLst>
                    <a:ext uri="{9D8B030D-6E8A-4147-A177-3AD203B41FA5}">
                      <a16:colId xmlns:a16="http://schemas.microsoft.com/office/drawing/2014/main" val="2865005271"/>
                    </a:ext>
                  </a:extLst>
                </a:gridCol>
                <a:gridCol w="888046">
                  <a:extLst>
                    <a:ext uri="{9D8B030D-6E8A-4147-A177-3AD203B41FA5}">
                      <a16:colId xmlns:a16="http://schemas.microsoft.com/office/drawing/2014/main" val="2886931250"/>
                    </a:ext>
                  </a:extLst>
                </a:gridCol>
                <a:gridCol w="1469421">
                  <a:extLst>
                    <a:ext uri="{9D8B030D-6E8A-4147-A177-3AD203B41FA5}">
                      <a16:colId xmlns:a16="http://schemas.microsoft.com/office/drawing/2014/main" val="1128956520"/>
                    </a:ext>
                  </a:extLst>
                </a:gridCol>
                <a:gridCol w="1161293">
                  <a:extLst>
                    <a:ext uri="{9D8B030D-6E8A-4147-A177-3AD203B41FA5}">
                      <a16:colId xmlns:a16="http://schemas.microsoft.com/office/drawing/2014/main" val="4158845841"/>
                    </a:ext>
                  </a:extLst>
                </a:gridCol>
                <a:gridCol w="977123">
                  <a:extLst>
                    <a:ext uri="{9D8B030D-6E8A-4147-A177-3AD203B41FA5}">
                      <a16:colId xmlns:a16="http://schemas.microsoft.com/office/drawing/2014/main" val="3352583837"/>
                    </a:ext>
                  </a:extLst>
                </a:gridCol>
                <a:gridCol w="881225">
                  <a:extLst>
                    <a:ext uri="{9D8B030D-6E8A-4147-A177-3AD203B41FA5}">
                      <a16:colId xmlns:a16="http://schemas.microsoft.com/office/drawing/2014/main" val="989137447"/>
                    </a:ext>
                  </a:extLst>
                </a:gridCol>
              </a:tblGrid>
              <a:tr h="7779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</a:rPr>
                        <a:t> </a:t>
                      </a:r>
                      <a:r>
                        <a:rPr lang="en-US" sz="2800" dirty="0">
                          <a:effectLst/>
                          <a:latin typeface="Adobe Devanagari"/>
                        </a:rPr>
                        <a:t>Task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Adobe Devanagari"/>
                        </a:rPr>
                        <a:t>Agrio</a:t>
                      </a:r>
                      <a:r>
                        <a:rPr lang="en-US" sz="1600" dirty="0">
                          <a:effectLst/>
                          <a:latin typeface="Adobe Devanagari"/>
                        </a:rPr>
                        <a:t> [3]</a:t>
                      </a:r>
                      <a:endParaRPr lang="en-US" sz="16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</a:rPr>
                        <a:t>Crop Farmers [4]</a:t>
                      </a:r>
                      <a:endParaRPr lang="en-US" sz="16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</a:rPr>
                        <a:t>Diseases and Wheat [6]</a:t>
                      </a:r>
                      <a:endParaRPr lang="en-US" sz="16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</a:rPr>
                        <a:t>Pest Identification[7]</a:t>
                      </a:r>
                      <a:endParaRPr lang="en-US" sz="16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</a:rPr>
                        <a:t>Pest &amp; Crop [8]</a:t>
                      </a:r>
                      <a:endParaRPr lang="en-US" sz="16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</a:rPr>
                        <a:t>E-</a:t>
                      </a:r>
                      <a:r>
                        <a:rPr lang="en-US" sz="1600" dirty="0" err="1">
                          <a:effectLst/>
                          <a:latin typeface="Adobe Devanagari"/>
                        </a:rPr>
                        <a:t>Ketha</a:t>
                      </a:r>
                      <a:endParaRPr lang="en-US" sz="16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356095"/>
                  </a:ext>
                </a:extLst>
              </a:tr>
              <a:tr h="5215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 preparation needed</a:t>
                      </a:r>
                    </a:p>
                  </a:txBody>
                  <a:tcPr marL="47700" marR="4770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804711"/>
                  </a:ext>
                </a:extLst>
              </a:tr>
              <a:tr h="673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dobe Devanagari"/>
                        </a:rPr>
                        <a:t>Diagnosis of paddy cultivation. </a:t>
                      </a:r>
                      <a:endParaRPr lang="en-US" sz="1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664824"/>
                  </a:ext>
                </a:extLst>
              </a:tr>
              <a:tr h="673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dobe Devanagari"/>
                        </a:rPr>
                        <a:t>Identify disease that harmful for the cultivation.</a:t>
                      </a:r>
                      <a:endParaRPr lang="en-US" sz="1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9153"/>
                  </a:ext>
                </a:extLst>
              </a:tr>
              <a:tr h="673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dobe Devanagari"/>
                        </a:rPr>
                        <a:t>Give brief description about current situation of the disease.</a:t>
                      </a:r>
                      <a:endParaRPr lang="en-US" sz="1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662439"/>
                  </a:ext>
                </a:extLst>
              </a:tr>
              <a:tr h="673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dobe Devanagari"/>
                        </a:rPr>
                        <a:t>Give Details about treatment of the disease.</a:t>
                      </a:r>
                      <a:endParaRPr lang="en-US" sz="1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50182"/>
                  </a:ext>
                </a:extLst>
              </a:tr>
              <a:tr h="673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dobe Devanagari"/>
                        </a:rPr>
                        <a:t>Identify pests that harmful for the cultivation.</a:t>
                      </a:r>
                      <a:endParaRPr lang="en-US" sz="1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846870"/>
                  </a:ext>
                </a:extLst>
              </a:tr>
              <a:tr h="673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Adobe Devanagari"/>
                        </a:rPr>
                        <a:t>Give Details about treatment of the Pests.</a:t>
                      </a:r>
                      <a:endParaRPr lang="en-US" sz="1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12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783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0" y="688872"/>
            <a:ext cx="11684000" cy="792162"/>
          </a:xfrm>
        </p:spPr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1766"/>
            <a:ext cx="45720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dobe Devanagari"/>
              </a:rPr>
              <a:t>Lack of knowledge when it comes to proper pesticide and handling methods. </a:t>
            </a:r>
          </a:p>
          <a:p>
            <a:r>
              <a:rPr lang="en-US" sz="2400" dirty="0">
                <a:latin typeface="Adobe Devanagari"/>
              </a:rPr>
              <a:t>New diseases being born frequently. </a:t>
            </a:r>
          </a:p>
          <a:p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4FF299D-91CF-4D84-AF28-E9DF59393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BEFBA-F01B-4F43-8A33-1AB57B9A79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27"/>
          <a:stretch/>
        </p:blipFill>
        <p:spPr>
          <a:xfrm>
            <a:off x="7467600" y="-21015"/>
            <a:ext cx="4739994" cy="68685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5070A8-B6D0-447F-843F-96559C37A38C}"/>
              </a:ext>
            </a:extLst>
          </p:cNvPr>
          <p:cNvSpPr/>
          <p:nvPr/>
        </p:nvSpPr>
        <p:spPr>
          <a:xfrm>
            <a:off x="3841160" y="6489804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IT19101620   |   Salika </a:t>
            </a:r>
            <a:r>
              <a:rPr lang="en-US" sz="1500" b="1" dirty="0" err="1">
                <a:solidFill>
                  <a:schemeClr val="bg1"/>
                </a:solidFill>
              </a:rPr>
              <a:t>Madhushanka</a:t>
            </a:r>
            <a:r>
              <a:rPr lang="en-US" sz="1500" b="1" dirty="0">
                <a:solidFill>
                  <a:schemeClr val="bg1"/>
                </a:solidFill>
              </a:rPr>
              <a:t> W.J   |   2022-81</a:t>
            </a:r>
          </a:p>
          <a:p>
            <a:pPr algn="ctr"/>
            <a:endParaRPr lang="en-US" sz="14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5AF538-EB66-429A-8FD5-5D94C8EAA518}"/>
              </a:ext>
            </a:extLst>
          </p:cNvPr>
          <p:cNvCxnSpPr>
            <a:cxnSpLocks/>
          </p:cNvCxnSpPr>
          <p:nvPr/>
        </p:nvCxnSpPr>
        <p:spPr>
          <a:xfrm>
            <a:off x="-2514600" y="144438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38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24200" y="762000"/>
            <a:ext cx="11684000" cy="792162"/>
          </a:xfrm>
        </p:spPr>
        <p:txBody>
          <a:bodyPr/>
          <a:lstStyle/>
          <a:p>
            <a:r>
              <a:rPr lang="en-US" sz="4400" dirty="0">
                <a:latin typeface="Adobe Devanagari"/>
              </a:rPr>
              <a:t>Main </a:t>
            </a:r>
            <a:r>
              <a:rPr lang="en-US" sz="4400" dirty="0">
                <a:latin typeface="Gill Sans MT" panose="020B05020201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35309"/>
            <a:ext cx="12192000" cy="15556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Gill Sans MT" panose="020B0502020104020203" pitchFamily="34" charset="0"/>
              </a:rPr>
              <a:t>Identification of pests and diseases </a:t>
            </a:r>
          </a:p>
          <a:p>
            <a:pPr marL="0" indent="0" algn="ctr">
              <a:buNone/>
            </a:pPr>
            <a:r>
              <a:rPr lang="en-US" dirty="0">
                <a:latin typeface="Gill Sans MT" panose="020B0502020104020203" pitchFamily="34" charset="0"/>
              </a:rPr>
              <a:t>and provide solutions</a:t>
            </a:r>
          </a:p>
          <a:p>
            <a:pPr marL="0" indent="0" algn="ctr"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endParaRPr lang="en-US" sz="4000" dirty="0">
              <a:latin typeface="Gill Sans MT" panose="020B0502020104020203" pitchFamily="34" charset="0"/>
            </a:endParaRPr>
          </a:p>
          <a:p>
            <a:pPr algn="ctr"/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CEB50F5-7743-470E-894C-F96C38FBE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25FA10-6623-4D7D-A0E5-3D8866116CEA}"/>
              </a:ext>
            </a:extLst>
          </p:cNvPr>
          <p:cNvCxnSpPr>
            <a:cxnSpLocks/>
          </p:cNvCxnSpPr>
          <p:nvPr/>
        </p:nvCxnSpPr>
        <p:spPr>
          <a:xfrm>
            <a:off x="-1823599" y="1561924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E82B9900-3BCE-45A5-A663-D1F8C665EFB1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32A17924-02F8-4A7F-9BE1-A760DAB7E9D7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77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0"/>
          <p:cNvSpPr/>
          <p:nvPr/>
        </p:nvSpPr>
        <p:spPr>
          <a:xfrm>
            <a:off x="5324932" y="3355229"/>
            <a:ext cx="2108400" cy="3489600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30"/>
          <p:cNvSpPr/>
          <p:nvPr/>
        </p:nvSpPr>
        <p:spPr>
          <a:xfrm>
            <a:off x="2577745" y="4322839"/>
            <a:ext cx="2108400" cy="3060800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30"/>
          <p:cNvSpPr/>
          <p:nvPr/>
        </p:nvSpPr>
        <p:spPr>
          <a:xfrm>
            <a:off x="2928469" y="2851422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30"/>
          <p:cNvSpPr/>
          <p:nvPr/>
        </p:nvSpPr>
        <p:spPr>
          <a:xfrm>
            <a:off x="5715000" y="1972894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" name="Google Shape;628;p30"/>
          <p:cNvSpPr/>
          <p:nvPr/>
        </p:nvSpPr>
        <p:spPr>
          <a:xfrm>
            <a:off x="8454067" y="1244986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6030771" y="2264205"/>
            <a:ext cx="612856" cy="612617"/>
            <a:chOff x="3671350" y="1353725"/>
            <a:chExt cx="1924800" cy="1924050"/>
          </a:xfrm>
          <a:solidFill>
            <a:schemeClr val="tx1"/>
          </a:solidFill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35" name="Google Shape;635;p30"/>
          <p:cNvGrpSpPr/>
          <p:nvPr/>
        </p:nvGrpSpPr>
        <p:grpSpPr>
          <a:xfrm>
            <a:off x="8761218" y="1551281"/>
            <a:ext cx="630044" cy="631803"/>
            <a:chOff x="1869175" y="3274825"/>
            <a:chExt cx="1567275" cy="1571650"/>
          </a:xfrm>
          <a:solidFill>
            <a:schemeClr val="tx1"/>
          </a:solidFill>
        </p:grpSpPr>
        <p:sp>
          <p:nvSpPr>
            <p:cNvPr id="636" name="Google Shape;636;p30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2191675" y="3274825"/>
              <a:ext cx="919349" cy="1014224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3302090" y="3111125"/>
            <a:ext cx="497177" cy="724989"/>
            <a:chOff x="2070550" y="767325"/>
            <a:chExt cx="1106150" cy="1613000"/>
          </a:xfrm>
          <a:solidFill>
            <a:schemeClr val="tx1"/>
          </a:solidFill>
        </p:grpSpPr>
        <p:sp>
          <p:nvSpPr>
            <p:cNvPr id="640" name="Google Shape;640;p30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</p:grpSp>
      <p:sp>
        <p:nvSpPr>
          <p:cNvPr id="36" name="Google Shape;620;p30">
            <a:extLst>
              <a:ext uri="{FF2B5EF4-FFF2-40B4-BE49-F238E27FC236}">
                <a16:creationId xmlns:a16="http://schemas.microsoft.com/office/drawing/2014/main" id="{9B6F92F1-9C21-4504-BE4D-7770A7A51D5C}"/>
              </a:ext>
            </a:extLst>
          </p:cNvPr>
          <p:cNvSpPr/>
          <p:nvPr/>
        </p:nvSpPr>
        <p:spPr>
          <a:xfrm>
            <a:off x="8004235" y="2699087"/>
            <a:ext cx="2108400" cy="4145166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" name="Google Shape;625;p30">
            <a:extLst>
              <a:ext uri="{FF2B5EF4-FFF2-40B4-BE49-F238E27FC236}">
                <a16:creationId xmlns:a16="http://schemas.microsoft.com/office/drawing/2014/main" id="{A43BDF91-3CDF-4E57-877D-F5C2C81A4E73}"/>
              </a:ext>
            </a:extLst>
          </p:cNvPr>
          <p:cNvSpPr txBox="1">
            <a:spLocks/>
          </p:cNvSpPr>
          <p:nvPr/>
        </p:nvSpPr>
        <p:spPr>
          <a:xfrm>
            <a:off x="2844633" y="5100029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Scan the image</a:t>
            </a:r>
          </a:p>
        </p:txBody>
      </p:sp>
      <p:sp>
        <p:nvSpPr>
          <p:cNvPr id="47" name="Google Shape;625;p30">
            <a:extLst>
              <a:ext uri="{FF2B5EF4-FFF2-40B4-BE49-F238E27FC236}">
                <a16:creationId xmlns:a16="http://schemas.microsoft.com/office/drawing/2014/main" id="{32A1751F-2208-42E9-9ABD-90E412F8AE03}"/>
              </a:ext>
            </a:extLst>
          </p:cNvPr>
          <p:cNvSpPr txBox="1">
            <a:spLocks/>
          </p:cNvSpPr>
          <p:nvPr/>
        </p:nvSpPr>
        <p:spPr>
          <a:xfrm>
            <a:off x="5572128" y="4781830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Identify the pests or diseases.</a:t>
            </a:r>
          </a:p>
        </p:txBody>
      </p:sp>
      <p:sp>
        <p:nvSpPr>
          <p:cNvPr id="48" name="Google Shape;625;p30">
            <a:extLst>
              <a:ext uri="{FF2B5EF4-FFF2-40B4-BE49-F238E27FC236}">
                <a16:creationId xmlns:a16="http://schemas.microsoft.com/office/drawing/2014/main" id="{BBE3F8D6-CA80-455C-9FE6-58000B018CA9}"/>
              </a:ext>
            </a:extLst>
          </p:cNvPr>
          <p:cNvSpPr txBox="1">
            <a:spLocks/>
          </p:cNvSpPr>
          <p:nvPr/>
        </p:nvSpPr>
        <p:spPr>
          <a:xfrm>
            <a:off x="8261266" y="3886200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Provide solution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93EDEE-8810-42BF-8AA9-64667CB1086B}"/>
              </a:ext>
            </a:extLst>
          </p:cNvPr>
          <p:cNvSpPr txBox="1"/>
          <p:nvPr/>
        </p:nvSpPr>
        <p:spPr>
          <a:xfrm>
            <a:off x="649043" y="808712"/>
            <a:ext cx="7523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dobe Devanagari"/>
              </a:rPr>
              <a:t>Sub Objectives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E4E970-DAF2-45CD-A97F-0B829F21861E}"/>
              </a:ext>
            </a:extLst>
          </p:cNvPr>
          <p:cNvCxnSpPr>
            <a:cxnSpLocks/>
          </p:cNvCxnSpPr>
          <p:nvPr/>
        </p:nvCxnSpPr>
        <p:spPr>
          <a:xfrm>
            <a:off x="-2641767" y="1572986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Logo&#10;&#10;Description automatically generated">
            <a:extLst>
              <a:ext uri="{FF2B5EF4-FFF2-40B4-BE49-F238E27FC236}">
                <a16:creationId xmlns:a16="http://schemas.microsoft.com/office/drawing/2014/main" id="{F92F6A5D-05F2-4D90-8602-966F40FC3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7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F7F454-1120-4294-89EC-88227144EF22}"/>
              </a:ext>
            </a:extLst>
          </p:cNvPr>
          <p:cNvSpPr/>
          <p:nvPr/>
        </p:nvSpPr>
        <p:spPr>
          <a:xfrm>
            <a:off x="0" y="0"/>
            <a:ext cx="6248400" cy="6857999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2741"/>
            <a:ext cx="6629400" cy="3368822"/>
          </a:xfrm>
        </p:spPr>
        <p:txBody>
          <a:bodyPr>
            <a:normAutofit/>
          </a:bodyPr>
          <a:lstStyle/>
          <a:p>
            <a:r>
              <a:rPr lang="en-US" sz="5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376D-9D52-4B6D-8D14-D4366405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150" y="2438400"/>
            <a:ext cx="5842000" cy="198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Diagram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Technologies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Requirements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01906" y="155326"/>
            <a:ext cx="1004570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Adobe Devanagari"/>
              </a:rPr>
              <a:t>Meet The </a:t>
            </a:r>
            <a:r>
              <a:rPr lang="en-US" sz="5000" spc="-150" dirty="0">
                <a:latin typeface="Adobe Devanagari"/>
              </a:rPr>
              <a:t>Team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2552" y="3588118"/>
            <a:ext cx="2625847" cy="57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7" dirty="0">
                <a:solidFill>
                  <a:srgbClr val="000000"/>
                </a:solidFill>
                <a:latin typeface="Open Sans Bold"/>
              </a:rPr>
              <a:t>Mr. </a:t>
            </a:r>
            <a:r>
              <a:rPr lang="en-US" sz="1667" dirty="0" err="1">
                <a:solidFill>
                  <a:srgbClr val="000000"/>
                </a:solidFill>
                <a:latin typeface="Open Sans Bold"/>
              </a:rPr>
              <a:t>Adeepa</a:t>
            </a:r>
            <a:r>
              <a:rPr lang="en-US" sz="166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667" dirty="0" err="1">
                <a:solidFill>
                  <a:srgbClr val="000000"/>
                </a:solidFill>
                <a:latin typeface="Open Sans Bold"/>
              </a:rPr>
              <a:t>Gunarathna</a:t>
            </a:r>
            <a:r>
              <a:rPr lang="en-US" sz="166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867" dirty="0">
                <a:solidFill>
                  <a:srgbClr val="000000"/>
                </a:solidFill>
                <a:latin typeface="Open Sans Light Bold"/>
              </a:rPr>
              <a:t>Supervisor</a:t>
            </a:r>
            <a:endParaRPr lang="en-US" sz="1667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85222" y="3380825"/>
            <a:ext cx="3696256" cy="78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07695" y="3417911"/>
            <a:ext cx="1988423" cy="78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39863" y="3460536"/>
            <a:ext cx="2757567" cy="871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6" dirty="0">
                <a:solidFill>
                  <a:srgbClr val="000000"/>
                </a:solidFill>
                <a:latin typeface="Open Sans Bold"/>
              </a:rPr>
              <a:t>Ms. </a:t>
            </a:r>
            <a:r>
              <a:rPr lang="en-US" sz="1666" dirty="0" err="1">
                <a:solidFill>
                  <a:srgbClr val="000000"/>
                </a:solidFill>
                <a:latin typeface="Open Sans Bold"/>
              </a:rPr>
              <a:t>Amali</a:t>
            </a:r>
            <a:r>
              <a:rPr lang="en-US" sz="1666" dirty="0">
                <a:solidFill>
                  <a:srgbClr val="000000"/>
                </a:solidFill>
                <a:latin typeface="Open Sans Bold"/>
              </a:rPr>
              <a:t> Upeka Gunasinghe</a:t>
            </a:r>
          </a:p>
          <a:p>
            <a:pPr algn="ctr">
              <a:lnSpc>
                <a:spcPts val="2333"/>
              </a:lnSpc>
            </a:pPr>
            <a:r>
              <a:rPr lang="en-US" sz="1867" dirty="0">
                <a:solidFill>
                  <a:srgbClr val="000000"/>
                </a:solidFill>
                <a:latin typeface="Open Sans Light Bold"/>
              </a:rPr>
              <a:t>Co-Supervisor</a:t>
            </a:r>
            <a:endParaRPr lang="en-US" sz="1666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46360" y="1837359"/>
            <a:ext cx="1779037" cy="86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K.M.Umesh</a:t>
            </a:r>
            <a:r>
              <a:rPr lang="en-US" sz="16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Ranthilina</a:t>
            </a:r>
            <a:endParaRPr lang="en-US" sz="16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9F0A5F-6482-446C-9AAF-566CB39B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8" t="22538" r="20636"/>
          <a:stretch/>
        </p:blipFill>
        <p:spPr>
          <a:xfrm>
            <a:off x="448838" y="314097"/>
            <a:ext cx="2953276" cy="3046844"/>
          </a:xfrm>
          <a:prstGeom prst="rect">
            <a:avLst/>
          </a:prstGeom>
        </p:spPr>
      </p:pic>
      <p:sp>
        <p:nvSpPr>
          <p:cNvPr id="28" name="TextBox 13">
            <a:extLst>
              <a:ext uri="{FF2B5EF4-FFF2-40B4-BE49-F238E27FC236}">
                <a16:creationId xmlns:a16="http://schemas.microsoft.com/office/drawing/2014/main" id="{BB202B03-6784-44B1-915D-3972C8F846EE}"/>
              </a:ext>
            </a:extLst>
          </p:cNvPr>
          <p:cNvSpPr txBox="1"/>
          <p:nvPr/>
        </p:nvSpPr>
        <p:spPr>
          <a:xfrm>
            <a:off x="8619715" y="5241260"/>
            <a:ext cx="1779037" cy="866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Bold"/>
              </a:rPr>
              <a:t>P.Y.D Jayasinghe </a:t>
            </a: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02</a:t>
            </a:r>
          </a:p>
          <a:p>
            <a:pPr algn="ctr">
              <a:lnSpc>
                <a:spcPts val="2333"/>
              </a:lnSpc>
            </a:pPr>
            <a:endParaRPr lang="en-US" sz="1600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9E32A6A-CE4B-4F6B-ADA8-6F5822898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b="9879"/>
          <a:stretch/>
        </p:blipFill>
        <p:spPr>
          <a:xfrm>
            <a:off x="10496645" y="1447800"/>
            <a:ext cx="1473533" cy="15202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5BF8BC-DF05-40E4-9CE2-46D4A125CB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t="11590" r="7230" b="9150"/>
          <a:stretch/>
        </p:blipFill>
        <p:spPr>
          <a:xfrm>
            <a:off x="6782415" y="4249643"/>
            <a:ext cx="1763945" cy="19832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1A48D0-D34C-4FB3-9239-D83D38CD8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8" b="10088"/>
          <a:stretch/>
        </p:blipFill>
        <p:spPr>
          <a:xfrm>
            <a:off x="3940980" y="950871"/>
            <a:ext cx="2355331" cy="2429954"/>
          </a:xfrm>
          <a:prstGeom prst="rect">
            <a:avLst/>
          </a:prstGeom>
        </p:spPr>
      </p:pic>
      <p:sp>
        <p:nvSpPr>
          <p:cNvPr id="33" name="TextBox 13">
            <a:extLst>
              <a:ext uri="{FF2B5EF4-FFF2-40B4-BE49-F238E27FC236}">
                <a16:creationId xmlns:a16="http://schemas.microsoft.com/office/drawing/2014/main" id="{DE20B0D8-2270-4A8E-A5CF-46F145050801}"/>
              </a:ext>
            </a:extLst>
          </p:cNvPr>
          <p:cNvSpPr txBox="1"/>
          <p:nvPr/>
        </p:nvSpPr>
        <p:spPr>
          <a:xfrm>
            <a:off x="3992505" y="5488344"/>
            <a:ext cx="2891953" cy="866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Bold"/>
              </a:rPr>
              <a:t>  Salika </a:t>
            </a: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Madhushanka</a:t>
            </a:r>
            <a:r>
              <a:rPr lang="en-US" sz="1600" dirty="0">
                <a:solidFill>
                  <a:srgbClr val="000000"/>
                </a:solidFill>
                <a:latin typeface="Open Sans Bold"/>
              </a:rPr>
              <a:t> W.J </a:t>
            </a: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Group Leader</a:t>
            </a:r>
          </a:p>
          <a:p>
            <a:pPr algn="ctr">
              <a:lnSpc>
                <a:spcPts val="2333"/>
              </a:lnSpc>
            </a:pPr>
            <a:endParaRPr lang="en-US" sz="1666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A44630B-EAD9-408D-92CA-D5635FCA73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r="26413"/>
          <a:stretch/>
        </p:blipFill>
        <p:spPr>
          <a:xfrm rot="5400000">
            <a:off x="10473301" y="3047438"/>
            <a:ext cx="1520219" cy="1522606"/>
          </a:xfrm>
          <a:prstGeom prst="rect">
            <a:avLst/>
          </a:prstGeom>
        </p:spPr>
      </p:pic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EF15D645-977C-4348-B8DA-04CA395B018A}"/>
              </a:ext>
            </a:extLst>
          </p:cNvPr>
          <p:cNvSpPr/>
          <p:nvPr/>
        </p:nvSpPr>
        <p:spPr>
          <a:xfrm rot="5400000">
            <a:off x="-2305706" y="3918089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Decision 37">
            <a:extLst>
              <a:ext uri="{FF2B5EF4-FFF2-40B4-BE49-F238E27FC236}">
                <a16:creationId xmlns:a16="http://schemas.microsoft.com/office/drawing/2014/main" id="{F2EDCBA3-0DAE-4900-B6C0-942EFAC69D9B}"/>
              </a:ext>
            </a:extLst>
          </p:cNvPr>
          <p:cNvSpPr/>
          <p:nvPr/>
        </p:nvSpPr>
        <p:spPr>
          <a:xfrm rot="5400000">
            <a:off x="-914783" y="5041514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F4823B30-7AB8-4384-8DBD-6D99B37A7F64}"/>
              </a:ext>
            </a:extLst>
          </p:cNvPr>
          <p:cNvSpPr/>
          <p:nvPr/>
        </p:nvSpPr>
        <p:spPr>
          <a:xfrm rot="6645098">
            <a:off x="881068" y="5069369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188AF5DB-3CF6-400B-96C7-F378F07852B0}"/>
              </a:ext>
            </a:extLst>
          </p:cNvPr>
          <p:cNvSpPr txBox="1"/>
          <p:nvPr/>
        </p:nvSpPr>
        <p:spPr>
          <a:xfrm>
            <a:off x="8578237" y="3168148"/>
            <a:ext cx="1779037" cy="1456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fi-FI" sz="1600" dirty="0">
                <a:solidFill>
                  <a:srgbClr val="000000"/>
                </a:solidFill>
                <a:latin typeface="Open Sans Bold"/>
              </a:rPr>
              <a:t>H.H.W.M.Binuka Sihan Paranagama </a:t>
            </a: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03</a:t>
            </a:r>
          </a:p>
          <a:p>
            <a:pPr algn="ctr">
              <a:lnSpc>
                <a:spcPts val="2333"/>
              </a:lnSpc>
            </a:pPr>
            <a:endParaRPr lang="en-US" sz="1600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BCDA9FC-FAB6-42F4-93BD-92B2BA96231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b="11986"/>
          <a:stretch/>
        </p:blipFill>
        <p:spPr>
          <a:xfrm>
            <a:off x="10472107" y="4724400"/>
            <a:ext cx="1488773" cy="165497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00D508-58F8-47D2-B028-6FA7630E3EF0}"/>
              </a:ext>
            </a:extLst>
          </p:cNvPr>
          <p:cNvCxnSpPr>
            <a:cxnSpLocks/>
          </p:cNvCxnSpPr>
          <p:nvPr/>
        </p:nvCxnSpPr>
        <p:spPr>
          <a:xfrm>
            <a:off x="9509233" y="980709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4FF299D-91CF-4D84-AF28-E9DF59393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91E99-71B1-4C50-B4AA-A833EEE7EA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" t="6552" r="3256" b="4497"/>
          <a:stretch/>
        </p:blipFill>
        <p:spPr bwMode="auto">
          <a:xfrm>
            <a:off x="3766194" y="1048698"/>
            <a:ext cx="7901860" cy="472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9DA3950A-A5E4-4650-806C-E15C2ED19647}"/>
              </a:ext>
            </a:extLst>
          </p:cNvPr>
          <p:cNvSpPr/>
          <p:nvPr/>
        </p:nvSpPr>
        <p:spPr>
          <a:xfrm rot="5202321">
            <a:off x="-1134988" y="3656480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B7BC8C6C-4F18-4D0F-84D4-AA2E3714E387}"/>
              </a:ext>
            </a:extLst>
          </p:cNvPr>
          <p:cNvSpPr/>
          <p:nvPr/>
        </p:nvSpPr>
        <p:spPr>
          <a:xfrm rot="6645098">
            <a:off x="418357" y="4129706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09199" y="527327"/>
            <a:ext cx="11684000" cy="792162"/>
          </a:xfrm>
        </p:spPr>
        <p:txBody>
          <a:bodyPr/>
          <a:lstStyle/>
          <a:p>
            <a:r>
              <a:rPr lang="en-US" dirty="0"/>
              <a:t>System Diagram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DE7512-6903-46A8-86E9-57CB0E9ED5AB}"/>
              </a:ext>
            </a:extLst>
          </p:cNvPr>
          <p:cNvGrpSpPr/>
          <p:nvPr/>
        </p:nvGrpSpPr>
        <p:grpSpPr>
          <a:xfrm rot="19242393">
            <a:off x="-135535" y="-1304708"/>
            <a:ext cx="1458688" cy="1777253"/>
            <a:chOff x="5992131" y="5189220"/>
            <a:chExt cx="652509" cy="73197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1A7CF4-9619-4F66-9228-7891B379A5BA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42E534-F10F-44A0-8CCC-962123C110F3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D2193-55DE-4AF6-950A-CA8A750A4B77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56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E7FE-EE4E-4D3A-8C6A-07F79F30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401637"/>
            <a:ext cx="11684000" cy="792162"/>
          </a:xfrm>
        </p:spPr>
        <p:txBody>
          <a:bodyPr/>
          <a:lstStyle/>
          <a:p>
            <a:r>
              <a:rPr lang="en-US" dirty="0"/>
              <a:t>Chosen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66E21-EC04-41D5-B018-2CF8DCFA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8725"/>
            <a:ext cx="10058400" cy="52276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Image classification – </a:t>
            </a:r>
          </a:p>
          <a:p>
            <a:pPr lvl="2" indent="-342900"/>
            <a:r>
              <a:rPr lang="en-US" sz="2000" dirty="0">
                <a:latin typeface="Gill Sans MT" panose="020B0502020104020203" pitchFamily="34" charset="0"/>
              </a:rPr>
              <a:t>CNN                                             </a:t>
            </a:r>
          </a:p>
          <a:p>
            <a:pPr lvl="3" indent="-342900"/>
            <a:r>
              <a:rPr lang="en-US" sz="1800" dirty="0" err="1">
                <a:latin typeface="Gill Sans MT" panose="020B0502020104020203" pitchFamily="34" charset="0"/>
              </a:rPr>
              <a:t>ResNet</a:t>
            </a:r>
            <a:endParaRPr lang="en-US" sz="1800" dirty="0">
              <a:latin typeface="Gill Sans MT" panose="020B0502020104020203" pitchFamily="34" charset="0"/>
            </a:endParaRPr>
          </a:p>
          <a:p>
            <a:pPr lvl="3" indent="-342900"/>
            <a:r>
              <a:rPr lang="en-US" sz="1800" dirty="0" err="1">
                <a:latin typeface="Gill Sans MT" panose="020B0502020104020203" pitchFamily="34" charset="0"/>
              </a:rPr>
              <a:t>DenseNet</a:t>
            </a:r>
            <a:endParaRPr lang="en-US" sz="1800" dirty="0">
              <a:latin typeface="Gill Sans MT" panose="020B0502020104020203" pitchFamily="34" charset="0"/>
            </a:endParaRPr>
          </a:p>
          <a:p>
            <a:pPr lvl="3" indent="-342900"/>
            <a:r>
              <a:rPr lang="en-US" sz="1800" dirty="0" err="1">
                <a:latin typeface="Gill Sans MT" panose="020B0502020104020203" pitchFamily="34" charset="0"/>
              </a:rPr>
              <a:t>FractalNet</a:t>
            </a:r>
            <a:endParaRPr lang="en-US" sz="1800" dirty="0">
              <a:latin typeface="Gill Sans MT" panose="020B0502020104020203" pitchFamily="34" charset="0"/>
            </a:endParaRPr>
          </a:p>
          <a:p>
            <a:pPr marL="1257300" lvl="3" indent="0">
              <a:buNone/>
            </a:pPr>
            <a:endParaRPr lang="en-US" sz="1800" dirty="0">
              <a:latin typeface="Gill Sans MT" panose="020B0502020104020203" pitchFamily="34" charset="0"/>
            </a:endParaRPr>
          </a:p>
          <a:p>
            <a:r>
              <a:rPr lang="en-US" sz="2800" dirty="0">
                <a:latin typeface="Gill Sans MT" panose="020B0502020104020203" pitchFamily="34" charset="0"/>
              </a:rPr>
              <a:t>Video classification -			</a:t>
            </a:r>
          </a:p>
          <a:p>
            <a:pPr lvl="3" indent="-342900"/>
            <a:r>
              <a:rPr lang="en-US" sz="1800" dirty="0">
                <a:latin typeface="Gill Sans MT" panose="020B0502020104020203" pitchFamily="34" charset="0"/>
              </a:rPr>
              <a:t>R-CNN</a:t>
            </a:r>
          </a:p>
          <a:p>
            <a:pPr lvl="3" indent="-342900"/>
            <a:r>
              <a:rPr lang="en-US" sz="1800" dirty="0">
                <a:latin typeface="Gill Sans MT" panose="020B0502020104020203" pitchFamily="34" charset="0"/>
              </a:rPr>
              <a:t>YOLO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3D18799-4250-4682-A629-79BF0E166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DB7CA7FA-7380-4CED-BCBB-F3C7D90DD1CB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C927C63D-1968-4979-A055-93B3FC4369FE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2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D150DA-8E1C-4C3F-B035-FABC69BCE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75963"/>
              </p:ext>
            </p:extLst>
          </p:nvPr>
        </p:nvGraphicFramePr>
        <p:xfrm>
          <a:off x="2438400" y="1821252"/>
          <a:ext cx="7315200" cy="3215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71595398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975467418"/>
                    </a:ext>
                  </a:extLst>
                </a:gridCol>
              </a:tblGrid>
              <a:tr h="108189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bg1"/>
                          </a:solidFill>
                        </a:rPr>
                        <a:t>DenseNet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99951"/>
                  </a:ext>
                </a:extLst>
              </a:tr>
              <a:tr h="1051704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Correlated features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Diversified features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574365"/>
                  </a:ext>
                </a:extLst>
              </a:tr>
              <a:tr h="1081896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Require more parameters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Require fewer parameters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371914"/>
                  </a:ext>
                </a:extLst>
              </a:tr>
            </a:tbl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83DA0D-925D-49E2-AE49-29B57C24E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09FDDC26-D6D0-49C1-9DA6-2BFC4A6F7F18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0806D2A0-6BC6-4FA8-AF96-7FA0BE5CC261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7265E00-46DA-4ED1-A126-BB380270B266}"/>
              </a:ext>
            </a:extLst>
          </p:cNvPr>
          <p:cNvSpPr txBox="1">
            <a:spLocks/>
          </p:cNvSpPr>
          <p:nvPr/>
        </p:nvSpPr>
        <p:spPr>
          <a:xfrm>
            <a:off x="0" y="762000"/>
            <a:ext cx="12192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/>
              <a:t>CNN - Comparison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04400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C0E1C0B-19BA-461F-9A1A-36985D95FE6D}"/>
              </a:ext>
            </a:extLst>
          </p:cNvPr>
          <p:cNvSpPr/>
          <p:nvPr/>
        </p:nvSpPr>
        <p:spPr>
          <a:xfrm>
            <a:off x="-1451610" y="3708125"/>
            <a:ext cx="4210050" cy="31498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C746FF-B2B2-4EA0-9FFA-1DCDB6BCD614}"/>
              </a:ext>
            </a:extLst>
          </p:cNvPr>
          <p:cNvSpPr/>
          <p:nvPr/>
        </p:nvSpPr>
        <p:spPr>
          <a:xfrm>
            <a:off x="4629151" y="1824836"/>
            <a:ext cx="4210050" cy="18874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7BE02D-A261-49EC-9B0D-D81E11559B60}"/>
              </a:ext>
            </a:extLst>
          </p:cNvPr>
          <p:cNvSpPr/>
          <p:nvPr/>
        </p:nvSpPr>
        <p:spPr>
          <a:xfrm>
            <a:off x="0" y="1"/>
            <a:ext cx="4644389" cy="37122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5403646"/>
            <a:ext cx="11684000" cy="792162"/>
          </a:xfrm>
        </p:spPr>
        <p:txBody>
          <a:bodyPr/>
          <a:lstStyle/>
          <a:p>
            <a:r>
              <a:rPr lang="en-US" dirty="0"/>
              <a:t>Technologies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D6C77-8F46-4017-B433-332820FA5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35"/>
          <a:stretch/>
        </p:blipFill>
        <p:spPr>
          <a:xfrm>
            <a:off x="5699021" y="4955918"/>
            <a:ext cx="949429" cy="1687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1" y="4606538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46" y="1997076"/>
            <a:ext cx="1393675" cy="1486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927" y="251155"/>
            <a:ext cx="7692167" cy="31778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A61FFE3-B89B-4475-AF80-5473ABB28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7" y="4083359"/>
            <a:ext cx="2416326" cy="241632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B926D75-49F7-44CE-9199-CEABB329DE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-643120"/>
            <a:ext cx="4237226" cy="282481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49C34EB-0F46-4027-9BD4-BF54AD2DB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7854CF-1DD5-4247-8CA0-2BBD1B74C24B}"/>
              </a:ext>
            </a:extLst>
          </p:cNvPr>
          <p:cNvSpPr/>
          <p:nvPr/>
        </p:nvSpPr>
        <p:spPr>
          <a:xfrm>
            <a:off x="0" y="-436532"/>
            <a:ext cx="4629150" cy="414879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9C85EA-8586-47A7-AEA8-2B8D8E92AE79}"/>
              </a:ext>
            </a:extLst>
          </p:cNvPr>
          <p:cNvCxnSpPr>
            <a:cxnSpLocks/>
          </p:cNvCxnSpPr>
          <p:nvPr/>
        </p:nvCxnSpPr>
        <p:spPr>
          <a:xfrm>
            <a:off x="4629150" y="1824837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5DE1A8-36D8-47FC-BDB6-356E5939115F}"/>
              </a:ext>
            </a:extLst>
          </p:cNvPr>
          <p:cNvCxnSpPr>
            <a:cxnSpLocks/>
          </p:cNvCxnSpPr>
          <p:nvPr/>
        </p:nvCxnSpPr>
        <p:spPr>
          <a:xfrm>
            <a:off x="4629150" y="3712263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E03440-E2D1-4AA7-B15D-905B418E01D0}"/>
              </a:ext>
            </a:extLst>
          </p:cNvPr>
          <p:cNvCxnSpPr>
            <a:cxnSpLocks/>
          </p:cNvCxnSpPr>
          <p:nvPr/>
        </p:nvCxnSpPr>
        <p:spPr>
          <a:xfrm>
            <a:off x="2743200" y="3712263"/>
            <a:ext cx="0" cy="4632130"/>
          </a:xfrm>
          <a:prstGeom prst="line">
            <a:avLst/>
          </a:prstGeom>
          <a:ln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35F849-FA41-4C0C-897B-F8191CD22DE4}"/>
              </a:ext>
            </a:extLst>
          </p:cNvPr>
          <p:cNvCxnSpPr>
            <a:cxnSpLocks/>
          </p:cNvCxnSpPr>
          <p:nvPr/>
        </p:nvCxnSpPr>
        <p:spPr>
          <a:xfrm>
            <a:off x="5181600" y="3712263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3A105-D2E9-4DD8-ABF9-703A211CDC50}"/>
              </a:ext>
            </a:extLst>
          </p:cNvPr>
          <p:cNvSpPr/>
          <p:nvPr/>
        </p:nvSpPr>
        <p:spPr>
          <a:xfrm>
            <a:off x="15240" y="-436532"/>
            <a:ext cx="4629150" cy="4148795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5DA1E9-5E41-4278-BE2B-DF90FAC4CA58}"/>
              </a:ext>
            </a:extLst>
          </p:cNvPr>
          <p:cNvCxnSpPr>
            <a:cxnSpLocks/>
          </p:cNvCxnSpPr>
          <p:nvPr/>
        </p:nvCxnSpPr>
        <p:spPr>
          <a:xfrm>
            <a:off x="2758440" y="3712263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EE24233-7D09-4BD0-B5BF-3B70F27FE2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58" y="3903497"/>
            <a:ext cx="2965530" cy="103793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B38293-9F6D-4109-8D80-4AF343A725B8}"/>
              </a:ext>
            </a:extLst>
          </p:cNvPr>
          <p:cNvCxnSpPr>
            <a:cxnSpLocks/>
          </p:cNvCxnSpPr>
          <p:nvPr/>
        </p:nvCxnSpPr>
        <p:spPr>
          <a:xfrm>
            <a:off x="7008519" y="5147154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EA9806-AA76-4E27-B917-27AC6E3EA625}"/>
              </a:ext>
            </a:extLst>
          </p:cNvPr>
          <p:cNvCxnSpPr>
            <a:cxnSpLocks/>
          </p:cNvCxnSpPr>
          <p:nvPr/>
        </p:nvCxnSpPr>
        <p:spPr>
          <a:xfrm>
            <a:off x="5181600" y="5147154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70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29000" y="510436"/>
            <a:ext cx="11684000" cy="792162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630"/>
            <a:ext cx="615315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System requirements</a:t>
            </a:r>
          </a:p>
          <a:p>
            <a:pPr lvl="2"/>
            <a:r>
              <a:rPr lang="en-US" sz="1800" dirty="0"/>
              <a:t>Average processing power (2GHz)</a:t>
            </a:r>
          </a:p>
          <a:p>
            <a:pPr lvl="2"/>
            <a:r>
              <a:rPr lang="en-US" sz="1800" dirty="0"/>
              <a:t>Average RAM (2GB)</a:t>
            </a:r>
          </a:p>
          <a:p>
            <a:pPr lvl="2"/>
            <a:r>
              <a:rPr lang="en-US" sz="1800" dirty="0"/>
              <a:t>Average storage memory 1GB free</a:t>
            </a:r>
          </a:p>
          <a:p>
            <a:pPr lvl="2"/>
            <a:r>
              <a:rPr lang="en-US" sz="1800" dirty="0"/>
              <a:t>Internet connection</a:t>
            </a:r>
          </a:p>
          <a:p>
            <a:r>
              <a:rPr lang="en-US" sz="2400" dirty="0"/>
              <a:t>Non-functional requirements</a:t>
            </a:r>
          </a:p>
          <a:p>
            <a:pPr lvl="2"/>
            <a:r>
              <a:rPr lang="en-US" sz="1800" dirty="0"/>
              <a:t>Reliability</a:t>
            </a:r>
          </a:p>
          <a:p>
            <a:pPr lvl="2"/>
            <a:r>
              <a:rPr lang="en-US" sz="1800" dirty="0"/>
              <a:t>Availability</a:t>
            </a:r>
          </a:p>
          <a:p>
            <a:pPr lvl="2"/>
            <a:r>
              <a:rPr lang="en-US" sz="1800" dirty="0"/>
              <a:t>Performance</a:t>
            </a:r>
          </a:p>
          <a:p>
            <a:r>
              <a:rPr lang="en-US" sz="2400" dirty="0"/>
              <a:t>Personal requirements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Basic smartphone knowledge</a:t>
            </a:r>
          </a:p>
          <a:p>
            <a:pPr lvl="2"/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625687-4A41-40E5-BC19-0EDFB90F9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4DC6C2-04B6-4255-AD57-1644694FE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" r="24281"/>
          <a:stretch/>
        </p:blipFill>
        <p:spPr>
          <a:xfrm>
            <a:off x="6391154" y="30089"/>
            <a:ext cx="5791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9F7A2C-E769-4668-9CF3-3541442CC5C3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F21605-0CCC-42F2-B69B-13D286B6EFFE}"/>
              </a:ext>
            </a:extLst>
          </p:cNvPr>
          <p:cNvCxnSpPr>
            <a:cxnSpLocks/>
          </p:cNvCxnSpPr>
          <p:nvPr/>
        </p:nvCxnSpPr>
        <p:spPr>
          <a:xfrm>
            <a:off x="-2279106" y="130259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73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5612-C79F-4CEA-AA94-4E545E54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0" y="4876800"/>
            <a:ext cx="2955896" cy="2576138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WBS</a:t>
            </a:r>
            <a:r>
              <a:rPr lang="en-US" dirty="0"/>
              <a:t>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BE899-275B-429A-B787-2E739F17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17AB-D03F-4B44-8C22-E6966849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F294B16-3F00-4C70-B6B2-10A8C01AF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0816D11-43CD-41A7-A9E9-14F35C2D692F}"/>
              </a:ext>
            </a:extLst>
          </p:cNvPr>
          <p:cNvSpPr/>
          <p:nvPr/>
        </p:nvSpPr>
        <p:spPr>
          <a:xfrm rot="5202321">
            <a:off x="10022221" y="1812015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735AC2-CB00-4A8E-A8AC-124532C91890}"/>
              </a:ext>
            </a:extLst>
          </p:cNvPr>
          <p:cNvGrpSpPr/>
          <p:nvPr/>
        </p:nvGrpSpPr>
        <p:grpSpPr>
          <a:xfrm rot="8403724">
            <a:off x="8686726" y="6707947"/>
            <a:ext cx="1458688" cy="1777253"/>
            <a:chOff x="5992131" y="5189220"/>
            <a:chExt cx="652509" cy="73197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15AFB4-CEA9-472C-9192-0A6318B01E3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39FEC1-0012-4D58-B5C7-8CF9B9E284F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1B0C32C-B818-4DC9-9E33-FE1DD9312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2918"/>
          <a:stretch/>
        </p:blipFill>
        <p:spPr>
          <a:xfrm>
            <a:off x="-344547" y="44568"/>
            <a:ext cx="7735948" cy="67559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C81672-4B9A-4B71-AF48-1AF52A3CEA82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16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5612-C79F-4CEA-AA94-4E545E54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0" y="4876800"/>
            <a:ext cx="2955896" cy="2576138"/>
          </a:xfrm>
        </p:spPr>
        <p:txBody>
          <a:bodyPr/>
          <a:lstStyle/>
          <a:p>
            <a:r>
              <a:rPr lang="en-US" dirty="0"/>
              <a:t>Grant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BE899-275B-429A-B787-2E739F17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17AB-D03F-4B44-8C22-E6966849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C4CE9-9A77-48C0-8704-5854CD35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5" y="228600"/>
            <a:ext cx="8761551" cy="568362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F294B16-3F00-4C70-B6B2-10A8C01AF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0816D11-43CD-41A7-A9E9-14F35C2D692F}"/>
              </a:ext>
            </a:extLst>
          </p:cNvPr>
          <p:cNvSpPr/>
          <p:nvPr/>
        </p:nvSpPr>
        <p:spPr>
          <a:xfrm rot="5202321">
            <a:off x="10022221" y="1812015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735AC2-CB00-4A8E-A8AC-124532C91890}"/>
              </a:ext>
            </a:extLst>
          </p:cNvPr>
          <p:cNvGrpSpPr/>
          <p:nvPr/>
        </p:nvGrpSpPr>
        <p:grpSpPr>
          <a:xfrm rot="8403724">
            <a:off x="8686726" y="6707947"/>
            <a:ext cx="1458688" cy="1777253"/>
            <a:chOff x="5992131" y="5189220"/>
            <a:chExt cx="652509" cy="73197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15AFB4-CEA9-472C-9192-0A6318B01E3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39FEC1-0012-4D58-B5C7-8CF9B9E284F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22BDF62-34DA-47A4-8B3A-C83E7B900941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88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9146"/>
            <a:ext cx="10363200" cy="136207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510535"/>
            <a:ext cx="11250084" cy="3836930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1800" dirty="0"/>
              <a:t>[1] 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“Crop Loss Assessment in Rice: Papers given at the International Workshop on Crop Loss Assessment to Improve Pest Management in Rice and Rice-Based Cropping Systems in South and Southeast Asia, 11-17 October 1987.” Google Books, Int. Rice Res. Inst., 1990, books.google.lk/</a:t>
            </a:r>
            <a:r>
              <a:rPr lang="en-US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books?id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=yz0T2jVWS6MC&amp;. Accessed 31 Jan. 2022.</a:t>
            </a:r>
          </a:p>
          <a:p>
            <a:pPr algn="just"/>
            <a:r>
              <a:rPr lang="en-US" sz="1800" dirty="0"/>
              <a:t>[2] “</a:t>
            </a:r>
            <a:r>
              <a:rPr lang="en-US" sz="1800" dirty="0" err="1"/>
              <a:t>Agrio</a:t>
            </a:r>
            <a:r>
              <a:rPr lang="en-US" sz="1800" dirty="0"/>
              <a:t> - Protect your crops. Harvest more! - Apps on Google Play,” Google. [Online]. Available: https://play.google.com/store/apps/details?id=com.agrio&amp;hl=en_US. [Accessed: 20- Feb-2020].</a:t>
            </a:r>
          </a:p>
          <a:p>
            <a:pPr algn="just"/>
            <a:r>
              <a:rPr lang="en-US" sz="1800" dirty="0"/>
              <a:t>[3] “Crop Farmers App - Apps on Google Play,” Google. [Online]. Available: https://play.google.com/store/apps/details?id=com.bivatec.cropfarmersguide&amp;hl=en_US. [Accessed: 20-Feb-2020].</a:t>
            </a:r>
          </a:p>
          <a:p>
            <a:pPr algn="just"/>
            <a:r>
              <a:rPr lang="en-US" sz="1800" dirty="0"/>
              <a:t>[4] </a:t>
            </a:r>
            <a:r>
              <a:rPr lang="en-US" sz="1800" dirty="0" err="1"/>
              <a:t>Rittika</a:t>
            </a:r>
            <a:r>
              <a:rPr lang="en-US" sz="1800" dirty="0"/>
              <a:t> </a:t>
            </a:r>
            <a:r>
              <a:rPr lang="en-US" sz="1800" dirty="0" err="1"/>
              <a:t>Raichaudhuri</a:t>
            </a:r>
            <a:r>
              <a:rPr lang="en-US" sz="1800" dirty="0"/>
              <a:t> and Rashmi Sharma. [Online]. Available: Imaging-Based-Method-for-Precursors-of-Impending-Disease-from-Blood-Traces.pdf (researchgate.net).</a:t>
            </a:r>
          </a:p>
          <a:p>
            <a:pPr algn="just"/>
            <a:r>
              <a:rPr lang="en-US" sz="1800" dirty="0"/>
              <a:t>[5] Johnny L. Miranda, B. Gerardo [Online]. Available: [PDF] Pest Identification using Image Processing Techniques in Detecting Image Pattern through Neural Network | Semantic Scholar. [Accessed: 20-Feb-2020].</a:t>
            </a:r>
          </a:p>
          <a:p>
            <a:pPr algn="just"/>
            <a:r>
              <a:rPr lang="en-US" sz="1800" dirty="0"/>
              <a:t>[6] “Pest &amp; Crop App - Apps on Google Play,” Google. [Online]. Available: Pest &amp; Crop Management - Apps on Google Play [Accessed: 20-Feb-2020].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209B2-F8E3-4997-9B2D-CBF03A29C057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81991B-4DCA-490F-8770-1D0C73DD0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20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IT19117256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/>
              <a:t>P.Y.D Jayasinghe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3672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B2E4F1-483E-4349-9AD6-6EF0E18A771D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IT19117256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P.Y.D Jayasinghe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738DFB49-968D-4E6E-8595-098CE5E60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ED7589-687C-4D69-9B3C-66B8AB20C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72" t="-6349" r="-15892" b="-1587"/>
          <a:stretch/>
        </p:blipFill>
        <p:spPr>
          <a:xfrm>
            <a:off x="6858000" y="381000"/>
            <a:ext cx="4953000" cy="518160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5660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F7F454-1120-4294-89EC-88227144EF22}"/>
              </a:ext>
            </a:extLst>
          </p:cNvPr>
          <p:cNvSpPr/>
          <p:nvPr/>
        </p:nvSpPr>
        <p:spPr>
          <a:xfrm>
            <a:off x="0" y="0"/>
            <a:ext cx="6248400" cy="6857999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2741"/>
            <a:ext cx="6629400" cy="3368822"/>
          </a:xfrm>
        </p:spPr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376D-9D52-4B6D-8D14-D4366405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150" y="2438400"/>
            <a:ext cx="5842000" cy="198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Background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Research Gap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Research Problem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5786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FAE626E-B6BD-4359-B928-AFC05F91BC35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7C24E7-A4DD-4AF4-B884-8F4620913C01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4994BD-5DAF-4E7A-8C26-1A93D6EDC86F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CA3B425-3B52-4E08-84B0-8002E5A4AA7B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951080EA-4BFE-4F01-9706-941FC830B584}"/>
              </a:ext>
            </a:extLst>
          </p:cNvPr>
          <p:cNvSpPr/>
          <p:nvPr/>
        </p:nvSpPr>
        <p:spPr>
          <a:xfrm rot="5400000">
            <a:off x="19023" y="219645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345F7-D76A-4276-850A-A5064942F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9" t="-2174" r="12097" b="2174"/>
          <a:stretch/>
        </p:blipFill>
        <p:spPr>
          <a:xfrm>
            <a:off x="9459232" y="705852"/>
            <a:ext cx="3469256" cy="3902913"/>
          </a:xfrm>
          <a:prstGeom prst="diamond">
            <a:avLst/>
          </a:prstGeom>
        </p:spPr>
      </p:pic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6AF4B143-E814-4AA6-94DC-0FEBC6CE1E07}"/>
              </a:ext>
            </a:extLst>
          </p:cNvPr>
          <p:cNvSpPr/>
          <p:nvPr/>
        </p:nvSpPr>
        <p:spPr>
          <a:xfrm>
            <a:off x="9144001" y="457200"/>
            <a:ext cx="4099718" cy="4419600"/>
          </a:xfrm>
          <a:prstGeom prst="flowChartDecision">
            <a:avLst/>
          </a:prstGeom>
          <a:noFill/>
          <a:ln w="381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BC720493-B1C9-4EEF-AFED-49B24F3CF11A}"/>
              </a:ext>
            </a:extLst>
          </p:cNvPr>
          <p:cNvSpPr/>
          <p:nvPr/>
        </p:nvSpPr>
        <p:spPr>
          <a:xfrm rot="5400000">
            <a:off x="9640606" y="4453766"/>
            <a:ext cx="1424040" cy="1343373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0CFF64C0-FC7E-4A84-91B5-8CC897867448}"/>
              </a:ext>
            </a:extLst>
          </p:cNvPr>
          <p:cNvSpPr/>
          <p:nvPr/>
        </p:nvSpPr>
        <p:spPr>
          <a:xfrm rot="5400000">
            <a:off x="10440814" y="4886156"/>
            <a:ext cx="1091432" cy="1033954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622480-219B-4B1E-8316-F8ED932BE7BE}"/>
              </a:ext>
            </a:extLst>
          </p:cNvPr>
          <p:cNvGrpSpPr/>
          <p:nvPr/>
        </p:nvGrpSpPr>
        <p:grpSpPr>
          <a:xfrm rot="156474">
            <a:off x="10831907" y="4756666"/>
            <a:ext cx="1458688" cy="1777253"/>
            <a:chOff x="5992131" y="5189220"/>
            <a:chExt cx="652509" cy="7319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2EC43F-2911-4C25-BE6C-AA53D5A57A8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5E1572-3008-41E1-B955-B35AB0364257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08326F20-7DB4-4806-AC12-0CEAE281C690}"/>
              </a:ext>
            </a:extLst>
          </p:cNvPr>
          <p:cNvSpPr/>
          <p:nvPr/>
        </p:nvSpPr>
        <p:spPr>
          <a:xfrm rot="5400000">
            <a:off x="9647028" y="-851079"/>
            <a:ext cx="1744222" cy="167640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F551B9C-60B5-4E2D-93B6-DD7D2F14D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50015" y="647364"/>
            <a:ext cx="10363200" cy="1470025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AC86B1-09C7-45C9-AC15-FC1A35F7F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745" y="2152088"/>
            <a:ext cx="8534400" cy="4661694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Why rice is so important?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Great energy source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Improves the health of nervous system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Can reduce of cancer risks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Prevents obesity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Good source of protein [1]</a:t>
            </a:r>
            <a:endParaRPr lang="en-US" sz="2000" b="1" dirty="0">
              <a:latin typeface="Gill Sans MT" panose="020B0502020104020203" pitchFamily="34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400" b="1" dirty="0">
              <a:latin typeface="Gill Sans MT" panose="020B0502020104020203" pitchFamily="34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400" b="1" dirty="0">
              <a:latin typeface="Gill Sans MT" panose="020B0502020104020203" pitchFamily="34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293D84B1-FB6D-4221-A59C-E98DC780D7DC}"/>
              </a:ext>
            </a:extLst>
          </p:cNvPr>
          <p:cNvSpPr/>
          <p:nvPr/>
        </p:nvSpPr>
        <p:spPr>
          <a:xfrm rot="5400000">
            <a:off x="9640606" y="4453767"/>
            <a:ext cx="1424040" cy="1343373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43D8CC10-CC32-4E5E-9DF3-1A061F378590}"/>
              </a:ext>
            </a:extLst>
          </p:cNvPr>
          <p:cNvSpPr/>
          <p:nvPr/>
        </p:nvSpPr>
        <p:spPr>
          <a:xfrm rot="5400000">
            <a:off x="10440814" y="4886157"/>
            <a:ext cx="1091432" cy="1033954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2CD73B-5924-4886-8004-01DF7B82E542}"/>
              </a:ext>
            </a:extLst>
          </p:cNvPr>
          <p:cNvCxnSpPr>
            <a:cxnSpLocks/>
          </p:cNvCxnSpPr>
          <p:nvPr/>
        </p:nvCxnSpPr>
        <p:spPr>
          <a:xfrm>
            <a:off x="-2418450" y="185643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1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63" y="1425130"/>
            <a:ext cx="7010400" cy="5181600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Devanagari"/>
            </a:endParaRPr>
          </a:p>
          <a:p>
            <a:r>
              <a:rPr lang="en-US" sz="2800" dirty="0">
                <a:latin typeface="Adobe Devanagari"/>
              </a:rPr>
              <a:t>What are the weeds?</a:t>
            </a:r>
          </a:p>
          <a:p>
            <a:r>
              <a:rPr lang="en-US" sz="2800" dirty="0">
                <a:latin typeface="Adobe Devanagari"/>
              </a:rPr>
              <a:t>How do weeds affect the productivity of rice?</a:t>
            </a:r>
          </a:p>
          <a:p>
            <a:r>
              <a:rPr lang="en-US" sz="2800" dirty="0">
                <a:latin typeface="Adobe Devanagari"/>
              </a:rPr>
              <a:t>The current technology that is used.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12E6932-F83E-4FCE-8192-3DFBA0D96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6B80F0-BAF1-45C8-A344-FAB48E34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05200" y="632816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94F2E0-59F6-4ED7-8D5B-8529A7508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0720" y="-26906"/>
            <a:ext cx="4838898" cy="69118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7C3151-275C-4EA6-BA03-51D026F4A5E9}"/>
              </a:ext>
            </a:extLst>
          </p:cNvPr>
          <p:cNvSpPr/>
          <p:nvPr/>
        </p:nvSpPr>
        <p:spPr>
          <a:xfrm>
            <a:off x="3714169" y="6486873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IT19117256   |   P.Y.D </a:t>
            </a:r>
            <a:r>
              <a:rPr lang="en-US" sz="1600" b="1" dirty="0" err="1">
                <a:solidFill>
                  <a:schemeClr val="bg1"/>
                </a:solidFill>
              </a:rPr>
              <a:t>Jayasinghe</a:t>
            </a:r>
            <a:r>
              <a:rPr lang="en-US" sz="1600" b="1" dirty="0">
                <a:solidFill>
                  <a:schemeClr val="bg1"/>
                </a:solidFill>
              </a:rPr>
              <a:t> |   2022-81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554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546A07E2-6801-4C02-AF71-BED3DF66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1200" y="68580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/>
              <a:t>Yield losses due to weed </a:t>
            </a:r>
            <a:r>
              <a:rPr lang="en-US" sz="1600" dirty="0"/>
              <a:t>[1]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2A25212-75C5-4ABF-8BC5-806FEA5DF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4D516-0A65-4D7D-95EB-3E32CE616C54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5EA3AE-28E0-4B7C-B6E0-421ECC99BEFC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1A90FE-4876-4356-A9DD-285003E6DCC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2B8D65D4-ABE9-4077-AC46-2C0ACC04B2CA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122BE1C9-3720-488C-B425-B10C687EC250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04800" y="1371600"/>
          <a:ext cx="1168400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199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546A07E2-6801-4C02-AF71-BED3DF66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00" y="623986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/>
              <a:t>Economic losses due to weeds (USD in million) </a:t>
            </a:r>
            <a:r>
              <a:rPr lang="en-US" sz="2000" dirty="0"/>
              <a:t>[2]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2A25212-75C5-4ABF-8BC5-806FEA5DF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4D516-0A65-4D7D-95EB-3E32CE616C54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5EA3AE-28E0-4B7C-B6E0-421ECC99BEFC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1A90FE-4876-4356-A9DD-285003E6DCC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2B8D65D4-ABE9-4077-AC46-2C0ACC04B2CA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122BE1C9-3720-488C-B425-B10C687EC250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04800" y="1371600"/>
          <a:ext cx="1168400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0693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1907BF-7068-40C8-BC99-69F1AC540BF8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IT19117256</a:t>
            </a:r>
            <a:r>
              <a:rPr lang="en-US" sz="1800" dirty="0">
                <a:solidFill>
                  <a:schemeClr val="tx1"/>
                </a:solidFill>
              </a:rPr>
              <a:t>   | </a:t>
            </a:r>
            <a:r>
              <a:rPr lang="en-US" b="1" dirty="0">
                <a:solidFill>
                  <a:schemeClr val="tx1"/>
                </a:solidFill>
              </a:rPr>
              <a:t>P.Y.D </a:t>
            </a:r>
            <a:r>
              <a:rPr lang="en-US" b="1" dirty="0" err="1">
                <a:solidFill>
                  <a:schemeClr val="tx1"/>
                </a:solidFill>
              </a:rPr>
              <a:t>Jayasinghe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3943BF-194E-434C-B225-662E40289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443869"/>
              </p:ext>
            </p:extLst>
          </p:nvPr>
        </p:nvGraphicFramePr>
        <p:xfrm>
          <a:off x="2514600" y="457200"/>
          <a:ext cx="9372602" cy="5638800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2122099">
                  <a:extLst>
                    <a:ext uri="{9D8B030D-6E8A-4147-A177-3AD203B41FA5}">
                      <a16:colId xmlns:a16="http://schemas.microsoft.com/office/drawing/2014/main" val="65536510"/>
                    </a:ext>
                  </a:extLst>
                </a:gridCol>
                <a:gridCol w="1119997">
                  <a:extLst>
                    <a:ext uri="{9D8B030D-6E8A-4147-A177-3AD203B41FA5}">
                      <a16:colId xmlns:a16="http://schemas.microsoft.com/office/drawing/2014/main" val="2865005271"/>
                    </a:ext>
                  </a:extLst>
                </a:gridCol>
                <a:gridCol w="1178942">
                  <a:extLst>
                    <a:ext uri="{9D8B030D-6E8A-4147-A177-3AD203B41FA5}">
                      <a16:colId xmlns:a16="http://schemas.microsoft.com/office/drawing/2014/main" val="2886931250"/>
                    </a:ext>
                  </a:extLst>
                </a:gridCol>
                <a:gridCol w="1237891">
                  <a:extLst>
                    <a:ext uri="{9D8B030D-6E8A-4147-A177-3AD203B41FA5}">
                      <a16:colId xmlns:a16="http://schemas.microsoft.com/office/drawing/2014/main" val="1128956520"/>
                    </a:ext>
                  </a:extLst>
                </a:gridCol>
                <a:gridCol w="1237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7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7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453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</a:rPr>
                        <a:t> </a:t>
                      </a:r>
                      <a:r>
                        <a:rPr lang="en-US" sz="2800" dirty="0">
                          <a:effectLst/>
                          <a:latin typeface="Adobe Devanagari"/>
                        </a:rPr>
                        <a:t>Task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  <a:ea typeface="+mn-ea"/>
                          <a:cs typeface="+mn-cs"/>
                        </a:rPr>
                        <a:t>Real-time</a:t>
                      </a:r>
                      <a:r>
                        <a:rPr lang="en-US" sz="1600" baseline="0" dirty="0">
                          <a:effectLst/>
                          <a:latin typeface="Adobe Devanagari"/>
                          <a:ea typeface="+mn-ea"/>
                          <a:cs typeface="+mn-cs"/>
                        </a:rPr>
                        <a:t> Deep Neural Network [3]</a:t>
                      </a:r>
                      <a:endParaRPr lang="en-US" sz="16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Weed</a:t>
                      </a:r>
                      <a:r>
                        <a:rPr lang="en-US" sz="1600" baseline="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Wheat Image Processing [4]</a:t>
                      </a:r>
                      <a:endParaRPr lang="en-US" sz="16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</a:rPr>
                        <a:t>Remote Sensing in Rice Fields [5]</a:t>
                      </a:r>
                      <a:endParaRPr lang="en-US" sz="16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Adobe Devanagari"/>
                        </a:rPr>
                        <a:t>Automated Stereo Computer-Vision [6]</a:t>
                      </a:r>
                      <a:endParaRPr lang="en-US" sz="16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 Weeds</a:t>
                      </a:r>
                      <a:r>
                        <a:rPr lang="en-US" sz="1600" baseline="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[7]</a:t>
                      </a: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E-</a:t>
                      </a:r>
                      <a:r>
                        <a:rPr lang="en-US" sz="2000" dirty="0" err="1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Ketha</a:t>
                      </a:r>
                      <a:endParaRPr lang="en-US" sz="20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356095"/>
                  </a:ext>
                </a:extLst>
              </a:tr>
              <a:tr h="5908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Weed Detection 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2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664824"/>
                  </a:ext>
                </a:extLst>
              </a:tr>
              <a:tr h="5803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Rice Centric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2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9153"/>
                  </a:ext>
                </a:extLst>
              </a:tr>
              <a:tr h="7323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Aerial Imagery Used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662439"/>
                  </a:ext>
                </a:extLst>
              </a:tr>
              <a:tr h="6771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Classify Weed 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50182"/>
                  </a:ext>
                </a:extLst>
              </a:tr>
              <a:tr h="5803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Propose Solution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846870"/>
                  </a:ext>
                </a:extLst>
              </a:tr>
              <a:tr h="7323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Preparation Needed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12578"/>
                  </a:ext>
                </a:extLst>
              </a:tr>
            </a:tbl>
          </a:graphicData>
        </a:graphic>
      </p:graphicFrame>
      <p:sp>
        <p:nvSpPr>
          <p:cNvPr id="9" name="Title 2">
            <a:extLst>
              <a:ext uri="{FF2B5EF4-FFF2-40B4-BE49-F238E27FC236}">
                <a16:creationId xmlns:a16="http://schemas.microsoft.com/office/drawing/2014/main" id="{B0967D75-A3CF-4A98-A6B3-FD4325D8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133600"/>
            <a:ext cx="2286000" cy="2286000"/>
          </a:xfrm>
        </p:spPr>
        <p:txBody>
          <a:bodyPr>
            <a:normAutofit/>
          </a:bodyPr>
          <a:lstStyle/>
          <a:p>
            <a:r>
              <a:rPr lang="en-US" sz="4000" dirty="0"/>
              <a:t>Research Gap</a:t>
            </a:r>
          </a:p>
        </p:txBody>
      </p:sp>
    </p:spTree>
    <p:extLst>
      <p:ext uri="{BB962C8B-B14F-4D97-AF65-F5344CB8AC3E}">
        <p14:creationId xmlns:p14="http://schemas.microsoft.com/office/powerpoint/2010/main" val="4030059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0" y="578410"/>
            <a:ext cx="11684000" cy="792162"/>
          </a:xfrm>
        </p:spPr>
        <p:txBody>
          <a:bodyPr/>
          <a:lstStyle/>
          <a:p>
            <a:r>
              <a:rPr lang="en-US" dirty="0"/>
              <a:t>Research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47244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dobe Devanagari"/>
              </a:rPr>
              <a:t>Identification of weeds difficult in large fields. </a:t>
            </a:r>
          </a:p>
          <a:p>
            <a:r>
              <a:rPr lang="en-US" sz="2400" dirty="0">
                <a:latin typeface="Adobe Devanagari"/>
              </a:rPr>
              <a:t>Handling of weeds without proper knowledge being difficult.</a:t>
            </a:r>
          </a:p>
          <a:p>
            <a:r>
              <a:rPr lang="en-US" sz="2400" dirty="0">
                <a:latin typeface="Adobe Devanagari"/>
              </a:rPr>
              <a:t>The quick spreading of weeds.</a:t>
            </a:r>
          </a:p>
          <a:p>
            <a:r>
              <a:rPr lang="en-US" sz="2400" dirty="0">
                <a:latin typeface="Adobe Devanagari"/>
              </a:rPr>
              <a:t>Some popular weedicide being harmful for crops. </a:t>
            </a:r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4FF299D-91CF-4D84-AF28-E9DF59393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CFE37-62B4-4DFB-86BE-E9DEF6D992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5"/>
          <a:stretch/>
        </p:blipFill>
        <p:spPr>
          <a:xfrm>
            <a:off x="7232891" y="-190431"/>
            <a:ext cx="5524018" cy="7238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2DA2B-2532-4CF2-A41A-F3E3DED7B0EF}"/>
              </a:ext>
            </a:extLst>
          </p:cNvPr>
          <p:cNvSpPr/>
          <p:nvPr/>
        </p:nvSpPr>
        <p:spPr>
          <a:xfrm>
            <a:off x="3714169" y="6486873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IT19117256   |   P.Y.D </a:t>
            </a:r>
            <a:r>
              <a:rPr lang="en-US" sz="1600" b="1" dirty="0" err="1">
                <a:solidFill>
                  <a:schemeClr val="bg1"/>
                </a:solidFill>
              </a:rPr>
              <a:t>Jayasinghe</a:t>
            </a:r>
            <a:r>
              <a:rPr lang="en-US" sz="1600" b="1" dirty="0">
                <a:solidFill>
                  <a:schemeClr val="bg1"/>
                </a:solidFill>
              </a:rPr>
              <a:t> |   2022-81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943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24200" y="762000"/>
            <a:ext cx="11684000" cy="792162"/>
          </a:xfrm>
        </p:spPr>
        <p:txBody>
          <a:bodyPr/>
          <a:lstStyle/>
          <a:p>
            <a:r>
              <a:rPr lang="en-US" sz="4400" dirty="0">
                <a:latin typeface="Adobe Devanagari"/>
              </a:rPr>
              <a:t>Main </a:t>
            </a:r>
            <a:r>
              <a:rPr lang="en-US" sz="4400" dirty="0">
                <a:latin typeface="Gill Sans MT" panose="020B05020201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2748405"/>
            <a:ext cx="7010400" cy="104510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Gill Sans MT" panose="020B0502020104020203" pitchFamily="34" charset="0"/>
              </a:rPr>
              <a:t>Identification of weeds and provide solutions</a:t>
            </a:r>
          </a:p>
          <a:p>
            <a:pPr marL="0" indent="0" algn="ctr">
              <a:buNone/>
            </a:pPr>
            <a:endParaRPr lang="en-US" sz="4000" dirty="0">
              <a:latin typeface="Gill Sans MT" panose="020B0502020104020203" pitchFamily="34" charset="0"/>
            </a:endParaRPr>
          </a:p>
          <a:p>
            <a:pPr algn="ctr"/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CEB50F5-7743-470E-894C-F96C38FBE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25FA10-6623-4D7D-A0E5-3D8866116CEA}"/>
              </a:ext>
            </a:extLst>
          </p:cNvPr>
          <p:cNvCxnSpPr>
            <a:cxnSpLocks/>
          </p:cNvCxnSpPr>
          <p:nvPr/>
        </p:nvCxnSpPr>
        <p:spPr>
          <a:xfrm>
            <a:off x="-1823599" y="1561924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E82B9900-3BCE-45A5-A663-D1F8C665EFB1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32A17924-02F8-4A7F-9BE1-A760DAB7E9D7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950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777161" y="4903690"/>
            <a:ext cx="1781589" cy="2564900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841865" y="5496121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1"/>
            <a:r>
              <a:rPr lang="en-US" sz="2400" b="1" dirty="0">
                <a:solidFill>
                  <a:schemeClr val="tx1"/>
                </a:solidFill>
                <a:latin typeface="Adobe Devanagari"/>
              </a:rPr>
              <a:t>Scan the aerial image</a:t>
            </a:r>
          </a:p>
        </p:txBody>
      </p:sp>
      <p:sp>
        <p:nvSpPr>
          <p:cNvPr id="626" name="Google Shape;626;p30"/>
          <p:cNvSpPr/>
          <p:nvPr/>
        </p:nvSpPr>
        <p:spPr>
          <a:xfrm>
            <a:off x="1058607" y="3415354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30"/>
          <p:cNvSpPr/>
          <p:nvPr/>
        </p:nvSpPr>
        <p:spPr>
          <a:xfrm>
            <a:off x="3172623" y="2856886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" name="Google Shape;628;p30"/>
          <p:cNvSpPr/>
          <p:nvPr/>
        </p:nvSpPr>
        <p:spPr>
          <a:xfrm>
            <a:off x="5462575" y="2170954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3488394" y="3148197"/>
            <a:ext cx="612856" cy="612617"/>
            <a:chOff x="3671350" y="1353725"/>
            <a:chExt cx="1924800" cy="1924050"/>
          </a:xfrm>
          <a:solidFill>
            <a:schemeClr val="tx1"/>
          </a:solidFill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35" name="Google Shape;635;p30"/>
          <p:cNvGrpSpPr/>
          <p:nvPr/>
        </p:nvGrpSpPr>
        <p:grpSpPr>
          <a:xfrm>
            <a:off x="5769726" y="2477249"/>
            <a:ext cx="630044" cy="631803"/>
            <a:chOff x="1869175" y="3274825"/>
            <a:chExt cx="1567275" cy="1571650"/>
          </a:xfrm>
          <a:solidFill>
            <a:schemeClr val="tx1"/>
          </a:solidFill>
        </p:grpSpPr>
        <p:sp>
          <p:nvSpPr>
            <p:cNvPr id="636" name="Google Shape;636;p30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2191675" y="3274825"/>
              <a:ext cx="919349" cy="1014224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1432228" y="3675057"/>
            <a:ext cx="497177" cy="724989"/>
            <a:chOff x="2070550" y="767325"/>
            <a:chExt cx="1106150" cy="1613000"/>
          </a:xfrm>
          <a:solidFill>
            <a:schemeClr val="tx1"/>
          </a:solidFill>
        </p:grpSpPr>
        <p:sp>
          <p:nvSpPr>
            <p:cNvPr id="640" name="Google Shape;640;p30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</p:grpSp>
      <p:sp>
        <p:nvSpPr>
          <p:cNvPr id="37" name="Google Shape;628;p30">
            <a:extLst>
              <a:ext uri="{FF2B5EF4-FFF2-40B4-BE49-F238E27FC236}">
                <a16:creationId xmlns:a16="http://schemas.microsoft.com/office/drawing/2014/main" id="{82ECE8B9-CCA2-4478-A7B9-2E1ED65213A0}"/>
              </a:ext>
            </a:extLst>
          </p:cNvPr>
          <p:cNvSpPr/>
          <p:nvPr/>
        </p:nvSpPr>
        <p:spPr>
          <a:xfrm>
            <a:off x="9891815" y="897582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8" name="Google Shape;635;p30">
            <a:extLst>
              <a:ext uri="{FF2B5EF4-FFF2-40B4-BE49-F238E27FC236}">
                <a16:creationId xmlns:a16="http://schemas.microsoft.com/office/drawing/2014/main" id="{E3FB66B5-D922-4B31-9E74-80852E0D9768}"/>
              </a:ext>
            </a:extLst>
          </p:cNvPr>
          <p:cNvGrpSpPr/>
          <p:nvPr/>
        </p:nvGrpSpPr>
        <p:grpSpPr>
          <a:xfrm>
            <a:off x="10198966" y="1203877"/>
            <a:ext cx="630044" cy="631803"/>
            <a:chOff x="1869175" y="3274825"/>
            <a:chExt cx="1567275" cy="1571650"/>
          </a:xfrm>
          <a:solidFill>
            <a:schemeClr val="tx1"/>
          </a:solidFill>
        </p:grpSpPr>
        <p:sp>
          <p:nvSpPr>
            <p:cNvPr id="39" name="Google Shape;636;p30">
              <a:extLst>
                <a:ext uri="{FF2B5EF4-FFF2-40B4-BE49-F238E27FC236}">
                  <a16:creationId xmlns:a16="http://schemas.microsoft.com/office/drawing/2014/main" id="{BFDCB599-44E1-4A9D-960A-553A1474DF29}"/>
                </a:ext>
              </a:extLst>
            </p:cNvPr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637;p30">
              <a:extLst>
                <a:ext uri="{FF2B5EF4-FFF2-40B4-BE49-F238E27FC236}">
                  <a16:creationId xmlns:a16="http://schemas.microsoft.com/office/drawing/2014/main" id="{225CE579-01D9-4B9F-BB02-B382E82AB5C8}"/>
                </a:ext>
              </a:extLst>
            </p:cNvPr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638;p30">
              <a:extLst>
                <a:ext uri="{FF2B5EF4-FFF2-40B4-BE49-F238E27FC236}">
                  <a16:creationId xmlns:a16="http://schemas.microsoft.com/office/drawing/2014/main" id="{5AEC9525-F2B1-4C5E-87C3-717646E74658}"/>
                </a:ext>
              </a:extLst>
            </p:cNvPr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8" name="Google Shape;625;p30">
            <a:extLst>
              <a:ext uri="{FF2B5EF4-FFF2-40B4-BE49-F238E27FC236}">
                <a16:creationId xmlns:a16="http://schemas.microsoft.com/office/drawing/2014/main" id="{BBE3F8D6-CA80-455C-9FE6-58000B018CA9}"/>
              </a:ext>
            </a:extLst>
          </p:cNvPr>
          <p:cNvSpPr txBox="1">
            <a:spLocks/>
          </p:cNvSpPr>
          <p:nvPr/>
        </p:nvSpPr>
        <p:spPr>
          <a:xfrm>
            <a:off x="9340359" y="3665337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Provide solution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93EDEE-8810-42BF-8AA9-64667CB1086B}"/>
              </a:ext>
            </a:extLst>
          </p:cNvPr>
          <p:cNvSpPr txBox="1"/>
          <p:nvPr/>
        </p:nvSpPr>
        <p:spPr>
          <a:xfrm>
            <a:off x="649043" y="808712"/>
            <a:ext cx="7523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dobe Devanagari"/>
              </a:rPr>
              <a:t>Sub Objectives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E4E970-DAF2-45CD-A97F-0B829F21861E}"/>
              </a:ext>
            </a:extLst>
          </p:cNvPr>
          <p:cNvCxnSpPr>
            <a:cxnSpLocks/>
          </p:cNvCxnSpPr>
          <p:nvPr/>
        </p:nvCxnSpPr>
        <p:spPr>
          <a:xfrm>
            <a:off x="-2641767" y="1572986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616;p30">
            <a:extLst>
              <a:ext uri="{FF2B5EF4-FFF2-40B4-BE49-F238E27FC236}">
                <a16:creationId xmlns:a16="http://schemas.microsoft.com/office/drawing/2014/main" id="{B40A7350-6209-4C46-843F-29FA09C3A497}"/>
              </a:ext>
            </a:extLst>
          </p:cNvPr>
          <p:cNvSpPr/>
          <p:nvPr/>
        </p:nvSpPr>
        <p:spPr>
          <a:xfrm>
            <a:off x="2929660" y="4369810"/>
            <a:ext cx="1781589" cy="2564900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" name="Google Shape;616;p30">
            <a:extLst>
              <a:ext uri="{FF2B5EF4-FFF2-40B4-BE49-F238E27FC236}">
                <a16:creationId xmlns:a16="http://schemas.microsoft.com/office/drawing/2014/main" id="{12743CC0-1786-4946-BBF5-40B5B4A15AFA}"/>
              </a:ext>
            </a:extLst>
          </p:cNvPr>
          <p:cNvSpPr/>
          <p:nvPr/>
        </p:nvSpPr>
        <p:spPr>
          <a:xfrm>
            <a:off x="5154487" y="3575852"/>
            <a:ext cx="1781589" cy="3323413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" name="Google Shape;616;p30">
            <a:extLst>
              <a:ext uri="{FF2B5EF4-FFF2-40B4-BE49-F238E27FC236}">
                <a16:creationId xmlns:a16="http://schemas.microsoft.com/office/drawing/2014/main" id="{73114638-CB9C-49D7-9566-EEE8956E6594}"/>
              </a:ext>
            </a:extLst>
          </p:cNvPr>
          <p:cNvSpPr/>
          <p:nvPr/>
        </p:nvSpPr>
        <p:spPr>
          <a:xfrm>
            <a:off x="7393113" y="2856234"/>
            <a:ext cx="1781589" cy="4043031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" name="Google Shape;616;p30">
            <a:extLst>
              <a:ext uri="{FF2B5EF4-FFF2-40B4-BE49-F238E27FC236}">
                <a16:creationId xmlns:a16="http://schemas.microsoft.com/office/drawing/2014/main" id="{D94D634B-6260-4F83-9FF2-B0978A85C524}"/>
              </a:ext>
            </a:extLst>
          </p:cNvPr>
          <p:cNvSpPr/>
          <p:nvPr/>
        </p:nvSpPr>
        <p:spPr>
          <a:xfrm>
            <a:off x="9671672" y="2308256"/>
            <a:ext cx="1781589" cy="4568892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" name="Google Shape;625;p30">
            <a:extLst>
              <a:ext uri="{FF2B5EF4-FFF2-40B4-BE49-F238E27FC236}">
                <a16:creationId xmlns:a16="http://schemas.microsoft.com/office/drawing/2014/main" id="{59C2CA81-6BBB-4CC5-B1F3-4A10C63D80E4}"/>
              </a:ext>
            </a:extLst>
          </p:cNvPr>
          <p:cNvSpPr txBox="1">
            <a:spLocks/>
          </p:cNvSpPr>
          <p:nvPr/>
        </p:nvSpPr>
        <p:spPr>
          <a:xfrm>
            <a:off x="2972843" y="5247718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Map the weeds from aerial images</a:t>
            </a:r>
          </a:p>
        </p:txBody>
      </p:sp>
      <p:sp>
        <p:nvSpPr>
          <p:cNvPr id="49" name="Google Shape;625;p30">
            <a:extLst>
              <a:ext uri="{FF2B5EF4-FFF2-40B4-BE49-F238E27FC236}">
                <a16:creationId xmlns:a16="http://schemas.microsoft.com/office/drawing/2014/main" id="{7E6DA7C4-BB04-4A55-A298-D63238A2B1C4}"/>
              </a:ext>
            </a:extLst>
          </p:cNvPr>
          <p:cNvSpPr txBox="1">
            <a:spLocks/>
          </p:cNvSpPr>
          <p:nvPr/>
        </p:nvSpPr>
        <p:spPr>
          <a:xfrm>
            <a:off x="5246570" y="4539762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Scan the weed images</a:t>
            </a:r>
          </a:p>
        </p:txBody>
      </p:sp>
      <p:sp>
        <p:nvSpPr>
          <p:cNvPr id="51" name="Google Shape;625;p30">
            <a:extLst>
              <a:ext uri="{FF2B5EF4-FFF2-40B4-BE49-F238E27FC236}">
                <a16:creationId xmlns:a16="http://schemas.microsoft.com/office/drawing/2014/main" id="{1C64905E-B900-4878-89DC-34202936CAEB}"/>
              </a:ext>
            </a:extLst>
          </p:cNvPr>
          <p:cNvSpPr txBox="1">
            <a:spLocks/>
          </p:cNvSpPr>
          <p:nvPr/>
        </p:nvSpPr>
        <p:spPr>
          <a:xfrm>
            <a:off x="7468674" y="3986596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Identify the weeds</a:t>
            </a:r>
          </a:p>
        </p:txBody>
      </p:sp>
      <p:sp>
        <p:nvSpPr>
          <p:cNvPr id="52" name="Google Shape;625;p30">
            <a:extLst>
              <a:ext uri="{FF2B5EF4-FFF2-40B4-BE49-F238E27FC236}">
                <a16:creationId xmlns:a16="http://schemas.microsoft.com/office/drawing/2014/main" id="{1B8002F0-C5D6-400C-AA7F-B098B7151E3C}"/>
              </a:ext>
            </a:extLst>
          </p:cNvPr>
          <p:cNvSpPr txBox="1">
            <a:spLocks/>
          </p:cNvSpPr>
          <p:nvPr/>
        </p:nvSpPr>
        <p:spPr>
          <a:xfrm>
            <a:off x="9736376" y="3508052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Provide solution </a:t>
            </a:r>
          </a:p>
        </p:txBody>
      </p:sp>
      <p:sp>
        <p:nvSpPr>
          <p:cNvPr id="54" name="Google Shape;627;p30">
            <a:extLst>
              <a:ext uri="{FF2B5EF4-FFF2-40B4-BE49-F238E27FC236}">
                <a16:creationId xmlns:a16="http://schemas.microsoft.com/office/drawing/2014/main" id="{E41664A0-4B7D-4821-BBED-67C2BF197E39}"/>
              </a:ext>
            </a:extLst>
          </p:cNvPr>
          <p:cNvSpPr/>
          <p:nvPr/>
        </p:nvSpPr>
        <p:spPr>
          <a:xfrm>
            <a:off x="7677195" y="1455043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5" name="Google Shape;629;p30">
            <a:extLst>
              <a:ext uri="{FF2B5EF4-FFF2-40B4-BE49-F238E27FC236}">
                <a16:creationId xmlns:a16="http://schemas.microsoft.com/office/drawing/2014/main" id="{48BDFA3A-089E-4A4B-890C-08622A512302}"/>
              </a:ext>
            </a:extLst>
          </p:cNvPr>
          <p:cNvGrpSpPr/>
          <p:nvPr/>
        </p:nvGrpSpPr>
        <p:grpSpPr>
          <a:xfrm>
            <a:off x="7992966" y="1746354"/>
            <a:ext cx="612856" cy="612617"/>
            <a:chOff x="3671350" y="1353725"/>
            <a:chExt cx="1924800" cy="1924050"/>
          </a:xfrm>
          <a:solidFill>
            <a:schemeClr val="tx1"/>
          </a:solidFill>
        </p:grpSpPr>
        <p:sp>
          <p:nvSpPr>
            <p:cNvPr id="56" name="Google Shape;630;p30">
              <a:extLst>
                <a:ext uri="{FF2B5EF4-FFF2-40B4-BE49-F238E27FC236}">
                  <a16:creationId xmlns:a16="http://schemas.microsoft.com/office/drawing/2014/main" id="{293664C2-428A-4919-A786-D8B3E58922E8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631;p30">
              <a:extLst>
                <a:ext uri="{FF2B5EF4-FFF2-40B4-BE49-F238E27FC236}">
                  <a16:creationId xmlns:a16="http://schemas.microsoft.com/office/drawing/2014/main" id="{77909083-D6F0-4BFA-98B7-E630116CA3E5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632;p30">
              <a:extLst>
                <a:ext uri="{FF2B5EF4-FFF2-40B4-BE49-F238E27FC236}">
                  <a16:creationId xmlns:a16="http://schemas.microsoft.com/office/drawing/2014/main" id="{CBE49366-31F0-4DE2-B24B-E9C8B4E0120C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9" name="Google Shape;633;p30">
              <a:extLst>
                <a:ext uri="{FF2B5EF4-FFF2-40B4-BE49-F238E27FC236}">
                  <a16:creationId xmlns:a16="http://schemas.microsoft.com/office/drawing/2014/main" id="{7DDCA20A-DF00-4438-A1D1-CAE5B17DB4E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634;p30">
              <a:extLst>
                <a:ext uri="{FF2B5EF4-FFF2-40B4-BE49-F238E27FC236}">
                  <a16:creationId xmlns:a16="http://schemas.microsoft.com/office/drawing/2014/main" id="{789683BC-412F-4021-88BF-65034B7B0E5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61" name="Picture 60" descr="Logo&#10;&#10;Description automatically generated">
            <a:extLst>
              <a:ext uri="{FF2B5EF4-FFF2-40B4-BE49-F238E27FC236}">
                <a16:creationId xmlns:a16="http://schemas.microsoft.com/office/drawing/2014/main" id="{9C644971-26C6-4A8A-85C5-C427F1B00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32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F7F454-1120-4294-89EC-88227144EF22}"/>
              </a:ext>
            </a:extLst>
          </p:cNvPr>
          <p:cNvSpPr/>
          <p:nvPr/>
        </p:nvSpPr>
        <p:spPr>
          <a:xfrm>
            <a:off x="0" y="0"/>
            <a:ext cx="6248400" cy="6857999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2741"/>
            <a:ext cx="6629400" cy="3368822"/>
          </a:xfrm>
        </p:spPr>
        <p:txBody>
          <a:bodyPr>
            <a:normAutofit/>
          </a:bodyPr>
          <a:lstStyle/>
          <a:p>
            <a:r>
              <a:rPr lang="en-US" sz="5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376D-9D52-4B6D-8D14-D4366405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150" y="2438400"/>
            <a:ext cx="5842000" cy="198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Diagram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Technologies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Requirements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1096855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4FF299D-91CF-4D84-AF28-E9DF59393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9DA3950A-A5E4-4650-806C-E15C2ED19647}"/>
              </a:ext>
            </a:extLst>
          </p:cNvPr>
          <p:cNvSpPr/>
          <p:nvPr/>
        </p:nvSpPr>
        <p:spPr>
          <a:xfrm rot="5202321">
            <a:off x="-1134988" y="3656480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B7BC8C6C-4F18-4D0F-84D4-AA2E3714E387}"/>
              </a:ext>
            </a:extLst>
          </p:cNvPr>
          <p:cNvSpPr/>
          <p:nvPr/>
        </p:nvSpPr>
        <p:spPr>
          <a:xfrm rot="6645098">
            <a:off x="418357" y="4129706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09199" y="527327"/>
            <a:ext cx="11684000" cy="792162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System</a:t>
            </a:r>
            <a:r>
              <a:rPr lang="en-US" dirty="0"/>
              <a:t> Diagram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DE7512-6903-46A8-86E9-57CB0E9ED5AB}"/>
              </a:ext>
            </a:extLst>
          </p:cNvPr>
          <p:cNvGrpSpPr/>
          <p:nvPr/>
        </p:nvGrpSpPr>
        <p:grpSpPr>
          <a:xfrm rot="19242393">
            <a:off x="-135535" y="-1304708"/>
            <a:ext cx="1458688" cy="1777253"/>
            <a:chOff x="5992131" y="5189220"/>
            <a:chExt cx="652509" cy="73197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1A7CF4-9619-4F66-9228-7891B379A5BA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42E534-F10F-44A0-8CCC-962123C110F3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4FC3D97-39C7-4256-AFEB-233428E635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1456" r="2182" b="4170"/>
          <a:stretch/>
        </p:blipFill>
        <p:spPr bwMode="auto">
          <a:xfrm>
            <a:off x="4495800" y="1229360"/>
            <a:ext cx="6705600" cy="506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060691-F143-429B-8188-71B8867AC86A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IT19117256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P.Y.D Jayasinghe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67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C0E1C0B-19BA-461F-9A1A-36985D95FE6D}"/>
              </a:ext>
            </a:extLst>
          </p:cNvPr>
          <p:cNvSpPr/>
          <p:nvPr/>
        </p:nvSpPr>
        <p:spPr>
          <a:xfrm>
            <a:off x="-1451610" y="3708125"/>
            <a:ext cx="4210050" cy="31498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C746FF-B2B2-4EA0-9FFA-1DCDB6BCD614}"/>
              </a:ext>
            </a:extLst>
          </p:cNvPr>
          <p:cNvSpPr/>
          <p:nvPr/>
        </p:nvSpPr>
        <p:spPr>
          <a:xfrm>
            <a:off x="4629151" y="1824836"/>
            <a:ext cx="4210050" cy="18874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7BE02D-A261-49EC-9B0D-D81E11559B60}"/>
              </a:ext>
            </a:extLst>
          </p:cNvPr>
          <p:cNvSpPr/>
          <p:nvPr/>
        </p:nvSpPr>
        <p:spPr>
          <a:xfrm>
            <a:off x="0" y="1"/>
            <a:ext cx="4644389" cy="37122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5403646"/>
            <a:ext cx="11684000" cy="792162"/>
          </a:xfrm>
        </p:spPr>
        <p:txBody>
          <a:bodyPr/>
          <a:lstStyle/>
          <a:p>
            <a:r>
              <a:rPr lang="en-US" dirty="0"/>
              <a:t>Technologies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D6C77-8F46-4017-B433-332820FA5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35"/>
          <a:stretch/>
        </p:blipFill>
        <p:spPr>
          <a:xfrm>
            <a:off x="5699021" y="4955918"/>
            <a:ext cx="949429" cy="1687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1" y="4606538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46" y="1997076"/>
            <a:ext cx="1393675" cy="1486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927" y="251155"/>
            <a:ext cx="7692167" cy="31778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A61FFE3-B89B-4475-AF80-5473ABB28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7" y="4083359"/>
            <a:ext cx="2416326" cy="241632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B926D75-49F7-44CE-9199-CEABB329DE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-643120"/>
            <a:ext cx="4237226" cy="282481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49C34EB-0F46-4027-9BD4-BF54AD2DB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7854CF-1DD5-4247-8CA0-2BBD1B74C24B}"/>
              </a:ext>
            </a:extLst>
          </p:cNvPr>
          <p:cNvSpPr/>
          <p:nvPr/>
        </p:nvSpPr>
        <p:spPr>
          <a:xfrm>
            <a:off x="0" y="-436532"/>
            <a:ext cx="4629150" cy="414879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9C85EA-8586-47A7-AEA8-2B8D8E92AE79}"/>
              </a:ext>
            </a:extLst>
          </p:cNvPr>
          <p:cNvCxnSpPr>
            <a:cxnSpLocks/>
          </p:cNvCxnSpPr>
          <p:nvPr/>
        </p:nvCxnSpPr>
        <p:spPr>
          <a:xfrm>
            <a:off x="4629150" y="1824837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5DE1A8-36D8-47FC-BDB6-356E5939115F}"/>
              </a:ext>
            </a:extLst>
          </p:cNvPr>
          <p:cNvCxnSpPr>
            <a:cxnSpLocks/>
          </p:cNvCxnSpPr>
          <p:nvPr/>
        </p:nvCxnSpPr>
        <p:spPr>
          <a:xfrm>
            <a:off x="4629150" y="3712263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E03440-E2D1-4AA7-B15D-905B418E01D0}"/>
              </a:ext>
            </a:extLst>
          </p:cNvPr>
          <p:cNvCxnSpPr>
            <a:cxnSpLocks/>
          </p:cNvCxnSpPr>
          <p:nvPr/>
        </p:nvCxnSpPr>
        <p:spPr>
          <a:xfrm>
            <a:off x="2743200" y="3712263"/>
            <a:ext cx="0" cy="4632130"/>
          </a:xfrm>
          <a:prstGeom prst="line">
            <a:avLst/>
          </a:prstGeom>
          <a:ln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35F849-FA41-4C0C-897B-F8191CD22DE4}"/>
              </a:ext>
            </a:extLst>
          </p:cNvPr>
          <p:cNvCxnSpPr>
            <a:cxnSpLocks/>
          </p:cNvCxnSpPr>
          <p:nvPr/>
        </p:nvCxnSpPr>
        <p:spPr>
          <a:xfrm>
            <a:off x="5181600" y="3712263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3A105-D2E9-4DD8-ABF9-703A211CDC50}"/>
              </a:ext>
            </a:extLst>
          </p:cNvPr>
          <p:cNvSpPr/>
          <p:nvPr/>
        </p:nvSpPr>
        <p:spPr>
          <a:xfrm>
            <a:off x="15240" y="-436532"/>
            <a:ext cx="4629150" cy="4148795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5DA1E9-5E41-4278-BE2B-DF90FAC4CA58}"/>
              </a:ext>
            </a:extLst>
          </p:cNvPr>
          <p:cNvCxnSpPr>
            <a:cxnSpLocks/>
          </p:cNvCxnSpPr>
          <p:nvPr/>
        </p:nvCxnSpPr>
        <p:spPr>
          <a:xfrm>
            <a:off x="2758440" y="3712263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EE24233-7D09-4BD0-B5BF-3B70F27FE2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58" y="3903497"/>
            <a:ext cx="2965530" cy="103793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B38293-9F6D-4109-8D80-4AF343A725B8}"/>
              </a:ext>
            </a:extLst>
          </p:cNvPr>
          <p:cNvCxnSpPr>
            <a:cxnSpLocks/>
          </p:cNvCxnSpPr>
          <p:nvPr/>
        </p:nvCxnSpPr>
        <p:spPr>
          <a:xfrm>
            <a:off x="7008519" y="5147154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EA9806-AA76-4E27-B917-27AC6E3EA625}"/>
              </a:ext>
            </a:extLst>
          </p:cNvPr>
          <p:cNvCxnSpPr>
            <a:cxnSpLocks/>
          </p:cNvCxnSpPr>
          <p:nvPr/>
        </p:nvCxnSpPr>
        <p:spPr>
          <a:xfrm>
            <a:off x="5181600" y="5147154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18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609600"/>
            <a:ext cx="60960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Gill Sans MT" panose="020B0502020104020203" pitchFamily="34" charset="0"/>
              </a:rPr>
              <a:t>The most important crop in Sri Lanka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7914" y="2362199"/>
            <a:ext cx="6172200" cy="21336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Cultivated area – 34%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Family farmers - 1.8 million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Total calories consumed by an average Sri Lankan - 45% [2]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D7E031F-4DDA-46AD-8510-BD13B1AF7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23BBE-5A37-4A92-9590-E8E5A74083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1" r="29241"/>
          <a:stretch/>
        </p:blipFill>
        <p:spPr>
          <a:xfrm>
            <a:off x="7734627" y="-1"/>
            <a:ext cx="4571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78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E7FE-EE4E-4D3A-8C6A-07F79F30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66E21-EC04-41D5-B018-2CF8DCFA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19200"/>
            <a:ext cx="11684000" cy="4953000"/>
          </a:xfrm>
        </p:spPr>
        <p:txBody>
          <a:bodyPr>
            <a:normAutofit/>
          </a:bodyPr>
          <a:lstStyle/>
          <a:p>
            <a:r>
              <a:rPr lang="en-US" sz="2800" dirty="0"/>
              <a:t>Image classification – </a:t>
            </a:r>
          </a:p>
          <a:p>
            <a:pPr lvl="2" indent="-342900"/>
            <a:r>
              <a:rPr lang="en-US" dirty="0"/>
              <a:t>CNN                                             </a:t>
            </a:r>
          </a:p>
          <a:p>
            <a:pPr lvl="3" indent="-342900"/>
            <a:r>
              <a:rPr lang="en-US" dirty="0" err="1"/>
              <a:t>ResNet</a:t>
            </a:r>
            <a:endParaRPr lang="en-US" dirty="0"/>
          </a:p>
          <a:p>
            <a:pPr lvl="3" indent="-342900"/>
            <a:r>
              <a:rPr lang="en-US" dirty="0" err="1"/>
              <a:t>DenseNet</a:t>
            </a:r>
            <a:endParaRPr lang="en-US" dirty="0"/>
          </a:p>
          <a:p>
            <a:pPr lvl="3" indent="-342900"/>
            <a:r>
              <a:rPr lang="en-US" dirty="0" err="1"/>
              <a:t>FractalNet</a:t>
            </a:r>
            <a:endParaRPr lang="en-US" dirty="0"/>
          </a:p>
          <a:p>
            <a:r>
              <a:rPr lang="en-US" sz="2800" dirty="0"/>
              <a:t>Image segmentation –</a:t>
            </a:r>
            <a:r>
              <a:rPr lang="en-US" sz="2000" dirty="0"/>
              <a:t>       </a:t>
            </a:r>
            <a:r>
              <a:rPr lang="en-US" sz="1600" dirty="0"/>
              <a:t>                               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Patch classification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FCN</a:t>
            </a:r>
          </a:p>
          <a:p>
            <a:pPr lvl="2"/>
            <a:r>
              <a:rPr lang="en-US" sz="2000" dirty="0" err="1"/>
              <a:t>SegNet</a:t>
            </a:r>
            <a:endParaRPr lang="en-US" sz="2000" dirty="0"/>
          </a:p>
          <a:p>
            <a:pPr lvl="2"/>
            <a:r>
              <a:rPr lang="en-US" sz="2000" dirty="0"/>
              <a:t>U-net</a:t>
            </a:r>
          </a:p>
          <a:p>
            <a:pPr marL="800100" lvl="2" indent="0">
              <a:buNone/>
            </a:pPr>
            <a:r>
              <a:rPr lang="en-US" sz="1800" dirty="0"/>
              <a:t>	</a:t>
            </a:r>
          </a:p>
          <a:p>
            <a:pPr marL="800100" lvl="2" indent="0">
              <a:buNone/>
            </a:pPr>
            <a:endParaRPr lang="en-US" dirty="0"/>
          </a:p>
        </p:txBody>
      </p:sp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F5F4A042-9DF5-491E-9523-F747F03DFD05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F372F037-70B9-445C-AE72-BEB3B72F65C3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F1B01D1-F14D-4966-B12A-D8F07753D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87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E7FE-EE4E-4D3A-8C6A-07F79F30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0"/>
            <a:ext cx="121920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CNN - Comparison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D150DA-8E1C-4C3F-B035-FABC69BCE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655411"/>
              </p:ext>
            </p:extLst>
          </p:nvPr>
        </p:nvGraphicFramePr>
        <p:xfrm>
          <a:off x="2438400" y="1821252"/>
          <a:ext cx="7315200" cy="3215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71595398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975467418"/>
                    </a:ext>
                  </a:extLst>
                </a:gridCol>
              </a:tblGrid>
              <a:tr h="108189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bg1"/>
                          </a:solidFill>
                        </a:rPr>
                        <a:t>DenseNet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99951"/>
                  </a:ext>
                </a:extLst>
              </a:tr>
              <a:tr h="1051704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Correlated features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Diversified features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574365"/>
                  </a:ext>
                </a:extLst>
              </a:tr>
              <a:tr h="1081896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Require more parameters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Require fewer parameters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371914"/>
                  </a:ext>
                </a:extLst>
              </a:tr>
            </a:tbl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83DA0D-925D-49E2-AE49-29B57C24E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09FDDC26-D6D0-49C1-9DA6-2BFC4A6F7F18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0806D2A0-6BC6-4FA8-AF96-7FA0BE5CC261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52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E7FE-EE4E-4D3A-8C6A-07F79F30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2938"/>
            <a:ext cx="12207594" cy="792162"/>
          </a:xfrm>
        </p:spPr>
        <p:txBody>
          <a:bodyPr>
            <a:normAutofit/>
          </a:bodyPr>
          <a:lstStyle/>
          <a:p>
            <a:r>
              <a:rPr lang="en-US" sz="4000" dirty="0"/>
              <a:t>FCN - Comparison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D150DA-8E1C-4C3F-B035-FABC69BCE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89011"/>
              </p:ext>
            </p:extLst>
          </p:nvPr>
        </p:nvGraphicFramePr>
        <p:xfrm>
          <a:off x="1531797" y="1453891"/>
          <a:ext cx="9144000" cy="3950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715953988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87662524"/>
                    </a:ext>
                  </a:extLst>
                </a:gridCol>
              </a:tblGrid>
              <a:tr h="72465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chemeClr val="bg1"/>
                          </a:solidFill>
                        </a:rPr>
                        <a:t>SegNet</a:t>
                      </a:r>
                      <a:endParaRPr 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99951"/>
                  </a:ext>
                </a:extLst>
              </a:tr>
              <a:tr h="1051593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Only the pooling indices are transferred to the expansion path from the compression path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Entire feature maps are transferred from compression path to expansion path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74365"/>
                  </a:ext>
                </a:extLst>
              </a:tr>
              <a:tr h="724656">
                <a:tc>
                  <a:txBody>
                    <a:bodyPr/>
                    <a:lstStyle/>
                    <a:p>
                      <a:r>
                        <a:rPr lang="en-US" dirty="0"/>
                        <a:t>Uses less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Uses more memory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371914"/>
                  </a:ext>
                </a:extLst>
              </a:tr>
              <a:tr h="724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Three convolution blocks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Five convolution blocks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176863"/>
                  </a:ext>
                </a:extLst>
              </a:tr>
              <a:tr h="724656">
                <a:tc>
                  <a:txBody>
                    <a:bodyPr/>
                    <a:lstStyle/>
                    <a:p>
                      <a:pPr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Computationally efficient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Higher computational time for training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5808"/>
                  </a:ext>
                </a:extLst>
              </a:tr>
            </a:tbl>
          </a:graphicData>
        </a:graphic>
      </p:graphicFrame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F477696-D9E8-4F5C-AF4C-25E8F423A8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D3BD20EC-8730-4F8B-A742-6EA736AA4DF3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8FFAFCD7-DCB2-444E-B9DF-C40C59E28F98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02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29000" y="510436"/>
            <a:ext cx="11684000" cy="792162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630"/>
            <a:ext cx="615315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System requirements</a:t>
            </a:r>
          </a:p>
          <a:p>
            <a:pPr lvl="2"/>
            <a:r>
              <a:rPr lang="en-US" sz="1800" dirty="0"/>
              <a:t>Average processing power (2GHz)</a:t>
            </a:r>
          </a:p>
          <a:p>
            <a:pPr lvl="2"/>
            <a:r>
              <a:rPr lang="en-US" sz="1800" dirty="0"/>
              <a:t>Average RAM (2GB)</a:t>
            </a:r>
          </a:p>
          <a:p>
            <a:pPr lvl="2"/>
            <a:r>
              <a:rPr lang="en-US" sz="1800" dirty="0"/>
              <a:t>Average storage memory 1GB free</a:t>
            </a:r>
          </a:p>
          <a:p>
            <a:pPr lvl="2"/>
            <a:r>
              <a:rPr lang="en-US" sz="1800" dirty="0"/>
              <a:t>Internet connection</a:t>
            </a:r>
          </a:p>
          <a:p>
            <a:r>
              <a:rPr lang="en-US" sz="2400" dirty="0"/>
              <a:t>Non-functional requirements</a:t>
            </a:r>
          </a:p>
          <a:p>
            <a:pPr lvl="2"/>
            <a:r>
              <a:rPr lang="en-US" sz="1800" dirty="0"/>
              <a:t>Reliability</a:t>
            </a:r>
          </a:p>
          <a:p>
            <a:pPr lvl="2"/>
            <a:r>
              <a:rPr lang="en-US" sz="1800" dirty="0"/>
              <a:t>Availability</a:t>
            </a:r>
          </a:p>
          <a:p>
            <a:pPr lvl="2"/>
            <a:r>
              <a:rPr lang="en-US" sz="1800" dirty="0"/>
              <a:t>Performance</a:t>
            </a:r>
          </a:p>
          <a:p>
            <a:r>
              <a:rPr lang="en-US" sz="2400" dirty="0"/>
              <a:t>Personal requirements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Basic smartphone knowledge</a:t>
            </a:r>
          </a:p>
          <a:p>
            <a:pPr lvl="2"/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625687-4A41-40E5-BC19-0EDFB90F9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4DC6C2-04B6-4255-AD57-1644694FE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" r="24281"/>
          <a:stretch/>
        </p:blipFill>
        <p:spPr>
          <a:xfrm>
            <a:off x="6391154" y="30089"/>
            <a:ext cx="5791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9F7A2C-E769-4668-9CF3-3541442CC5C3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F21605-0CCC-42F2-B69B-13D286B6EFFE}"/>
              </a:ext>
            </a:extLst>
          </p:cNvPr>
          <p:cNvCxnSpPr>
            <a:cxnSpLocks/>
          </p:cNvCxnSpPr>
          <p:nvPr/>
        </p:nvCxnSpPr>
        <p:spPr>
          <a:xfrm>
            <a:off x="-2279106" y="130259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619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5612-C79F-4CEA-AA94-4E545E54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0" y="4876800"/>
            <a:ext cx="2955896" cy="2576138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WBS</a:t>
            </a:r>
            <a:r>
              <a:rPr lang="en-US" dirty="0"/>
              <a:t>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BE899-275B-429A-B787-2E739F17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17AB-D03F-4B44-8C22-E6966849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F294B16-3F00-4C70-B6B2-10A8C01AF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0816D11-43CD-41A7-A9E9-14F35C2D692F}"/>
              </a:ext>
            </a:extLst>
          </p:cNvPr>
          <p:cNvSpPr/>
          <p:nvPr/>
        </p:nvSpPr>
        <p:spPr>
          <a:xfrm rot="5202321">
            <a:off x="10022221" y="1812015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735AC2-CB00-4A8E-A8AC-124532C91890}"/>
              </a:ext>
            </a:extLst>
          </p:cNvPr>
          <p:cNvGrpSpPr/>
          <p:nvPr/>
        </p:nvGrpSpPr>
        <p:grpSpPr>
          <a:xfrm rot="8403724">
            <a:off x="8686726" y="6707947"/>
            <a:ext cx="1458688" cy="1777253"/>
            <a:chOff x="5992131" y="5189220"/>
            <a:chExt cx="652509" cy="73197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15AFB4-CEA9-472C-9192-0A6318B01E3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39FEC1-0012-4D58-B5C7-8CF9B9E284F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1B0C32C-B818-4DC9-9E33-FE1DD9312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" r="3047" b="508"/>
          <a:stretch/>
        </p:blipFill>
        <p:spPr>
          <a:xfrm>
            <a:off x="-344548" y="44568"/>
            <a:ext cx="7888347" cy="67559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F3E155-EEDF-4CC9-829E-FA138DA0C5DE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IT19117256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P.Y.D Jayasinghe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660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5612-C79F-4CEA-AA94-4E545E54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0" y="4876800"/>
            <a:ext cx="2955896" cy="2576138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Grant</a:t>
            </a:r>
            <a:r>
              <a:rPr lang="en-US" dirty="0"/>
              <a:t>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BE899-275B-429A-B787-2E739F17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17AB-D03F-4B44-8C22-E6966849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C4CE9-9A77-48C0-8704-5854CD35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5" y="228600"/>
            <a:ext cx="8761551" cy="568362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F294B16-3F00-4C70-B6B2-10A8C01AF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0816D11-43CD-41A7-A9E9-14F35C2D692F}"/>
              </a:ext>
            </a:extLst>
          </p:cNvPr>
          <p:cNvSpPr/>
          <p:nvPr/>
        </p:nvSpPr>
        <p:spPr>
          <a:xfrm rot="5202321">
            <a:off x="10022221" y="1812015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735AC2-CB00-4A8E-A8AC-124532C91890}"/>
              </a:ext>
            </a:extLst>
          </p:cNvPr>
          <p:cNvGrpSpPr/>
          <p:nvPr/>
        </p:nvGrpSpPr>
        <p:grpSpPr>
          <a:xfrm rot="8403724">
            <a:off x="8686726" y="6707947"/>
            <a:ext cx="1458688" cy="1777253"/>
            <a:chOff x="5992131" y="5189220"/>
            <a:chExt cx="652509" cy="73197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15AFB4-CEA9-472C-9192-0A6318B01E3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39FEC1-0012-4D58-B5C7-8CF9B9E284F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F16A1A4-1377-4905-9906-8C09AC8ACB01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IT19117256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P.Y.D Jayasinghe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55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04" y="293453"/>
            <a:ext cx="10363200" cy="136207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838200"/>
            <a:ext cx="10744200" cy="535010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[1] </a:t>
            </a:r>
            <a:r>
              <a:rPr lang="en-US" dirty="0" err="1"/>
              <a:t>Shekhawat</a:t>
            </a:r>
            <a:r>
              <a:rPr lang="en-US" dirty="0"/>
              <a:t>, </a:t>
            </a:r>
            <a:r>
              <a:rPr lang="en-US" dirty="0" err="1"/>
              <a:t>Kapila</a:t>
            </a:r>
            <a:r>
              <a:rPr lang="en-US" dirty="0"/>
              <a:t>, et al. “Weed Management in Dry Direct-Seeded Rice: A Review on Challenges and Opportunities for Sustainable Rice Production.” Agronomy, vol. 10, no. 9, 26 Aug. 2020, p. 1264, 10.3390/agronomy10091264. Accessed 28 Sept. 2020.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[2] </a:t>
            </a:r>
            <a:r>
              <a:rPr lang="en-US" dirty="0" err="1"/>
              <a:t>Gharde</a:t>
            </a:r>
            <a:r>
              <a:rPr lang="en-US" dirty="0"/>
              <a:t>, </a:t>
            </a:r>
            <a:r>
              <a:rPr lang="en-US" dirty="0" err="1"/>
              <a:t>Yogita</a:t>
            </a:r>
            <a:r>
              <a:rPr lang="en-US" dirty="0"/>
              <a:t>, et al. “Assessment of Yield and Economic Losses in Agriculture due to Weeds in India.” Crop Protection, vol. 107, May 2018, pp. 12–18, 10.1016/j.cropro.2018.01.007.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[3] </a:t>
            </a:r>
            <a:r>
              <a:rPr lang="en-US" dirty="0" err="1"/>
              <a:t>Rakhmatuiln</a:t>
            </a:r>
            <a:r>
              <a:rPr lang="en-US" dirty="0"/>
              <a:t>, </a:t>
            </a:r>
            <a:r>
              <a:rPr lang="en-US" dirty="0" err="1"/>
              <a:t>Ildar</a:t>
            </a:r>
            <a:r>
              <a:rPr lang="en-US" dirty="0"/>
              <a:t>, et al. “Deep Neural Networks to Detect Weeds from Crops in Agricultural Environments in Real-Time: A Review.” Remote Sensing, vol. 13, no. 21, 8 Nov. 2021, p. 4486, 10.3390/rs13214486. Accessed 12 Dec. 2021.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[4] “(PDF) Detection of Weed and Wheat Using Image Processing,” www.researchgate.net. https://www.researchgate.net/publication/330796498_Detection_of_Weed_and_Wheat_Using_Image_Processing (accessed Jan. 24, 2022)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[5] </a:t>
            </a:r>
            <a:r>
              <a:rPr lang="en-US" dirty="0" err="1"/>
              <a:t>Rosle</a:t>
            </a:r>
            <a:r>
              <a:rPr lang="en-US" dirty="0"/>
              <a:t>, </a:t>
            </a:r>
            <a:r>
              <a:rPr lang="en-US" dirty="0" err="1"/>
              <a:t>Rhushalshafira</a:t>
            </a:r>
            <a:r>
              <a:rPr lang="en-US" dirty="0"/>
              <a:t>, et al. “Weed Detection in Rice Fields Using Remote Sensing Technique: A Review.” Applied Sciences, vol. 11, no. 22, 1 Jan. 2021, p. 10701, www.mdpi.com/2076-3417/11/22/10701, 10.3390/app112210701. Accessed 24 Jan. 2022.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[6] </a:t>
            </a:r>
            <a:r>
              <a:rPr lang="en-US" dirty="0" err="1"/>
              <a:t>Dadashzadeh</a:t>
            </a:r>
            <a:r>
              <a:rPr lang="en-US" dirty="0"/>
              <a:t>, </a:t>
            </a:r>
            <a:r>
              <a:rPr lang="en-US" dirty="0" err="1"/>
              <a:t>Mojtaba</a:t>
            </a:r>
            <a:r>
              <a:rPr lang="en-US" dirty="0"/>
              <a:t>, et al. “Weed Classification for Site-Specific Weed Management Using an Automated Stereo Computer-Vision Machine-Learning System in Rice Fields.” Plants, vol. 9, no. 5, 1 May 2020, p. 559, www.mdpi.com/2223-7747/9/5/559, 10.3390/plants9050559. Accessed 24 Jan. 2022.</a:t>
            </a:r>
          </a:p>
          <a:p>
            <a:pPr algn="just"/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FC0FF-DDAF-4F19-96B7-50010C595951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IT19117256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P.Y.D Jayasinghe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3F1921-1239-4D53-89C4-EFA611143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70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78C997-4DD8-47B0-91D8-46A9830CC5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0" t="-29890" r="9930" b="-29890"/>
          <a:stretch/>
        </p:blipFill>
        <p:spPr>
          <a:xfrm rot="5400000">
            <a:off x="6934200" y="609600"/>
            <a:ext cx="4800600" cy="4800600"/>
          </a:xfrm>
          <a:prstGeom prst="diamond">
            <a:avLst/>
          </a:prstGeom>
          <a:solidFill>
            <a:srgbClr val="4AB9D5"/>
          </a:solidFill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02" y="2221379"/>
            <a:ext cx="103632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E9226"/>
                </a:solidFill>
              </a:rPr>
              <a:t>IT19129372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 err="1"/>
              <a:t>h.h.w.m.Binuka</a:t>
            </a:r>
            <a:r>
              <a:rPr lang="en-US" dirty="0"/>
              <a:t> Sihan </a:t>
            </a:r>
            <a:br>
              <a:rPr lang="en-US" dirty="0"/>
            </a:br>
            <a:r>
              <a:rPr lang="en-US" dirty="0" err="1"/>
              <a:t>paranagamA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2902" y="276226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8DACF4-B4DF-4DF0-8B0F-D13FDBF5F7E2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IT19129372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H.H.W.M.Binuk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 Sih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 P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r>
              <a:rPr lang="en-US" sz="1800" b="1" dirty="0">
                <a:solidFill>
                  <a:schemeClr val="tx1"/>
                </a:solidFill>
              </a:rPr>
              <a:t>a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4221EC7D-482D-4E67-A8E2-5B7D1B837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42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F7F454-1120-4294-89EC-88227144EF22}"/>
              </a:ext>
            </a:extLst>
          </p:cNvPr>
          <p:cNvSpPr/>
          <p:nvPr/>
        </p:nvSpPr>
        <p:spPr>
          <a:xfrm>
            <a:off x="0" y="0"/>
            <a:ext cx="6248400" cy="6857999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2741"/>
            <a:ext cx="6629400" cy="3368822"/>
          </a:xfrm>
        </p:spPr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376D-9D52-4B6D-8D14-D4366405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150" y="2438400"/>
            <a:ext cx="5842000" cy="198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Background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Research Gap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Research Problem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782097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89" y="1119177"/>
            <a:ext cx="4876800" cy="5181600"/>
          </a:xfrm>
        </p:spPr>
        <p:txBody>
          <a:bodyPr/>
          <a:lstStyle/>
          <a:p>
            <a:pPr marL="0" indent="0">
              <a:buNone/>
            </a:pPr>
            <a:endParaRPr lang="en-US" sz="2500" dirty="0">
              <a:latin typeface="Adobe Devanagari"/>
            </a:endParaRPr>
          </a:p>
          <a:p>
            <a:r>
              <a:rPr lang="en-US" sz="2500" dirty="0">
                <a:latin typeface="Adobe Devanagari"/>
              </a:rPr>
              <a:t>What are the fertilizer? </a:t>
            </a:r>
          </a:p>
          <a:p>
            <a:r>
              <a:rPr lang="en-US" sz="2500" dirty="0">
                <a:latin typeface="Adobe Devanagari"/>
              </a:rPr>
              <a:t>Why fertilizer used rice production?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12E6932-F83E-4FCE-8192-3DFBA0D96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6B80F0-BAF1-45C8-A344-FAB48E34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86200" y="42031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3312CA5-8E95-4E29-9B03-A9C4AEDD9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163"/>
          <a:stretch/>
        </p:blipFill>
        <p:spPr>
          <a:xfrm>
            <a:off x="1560170" y="3170802"/>
            <a:ext cx="5671890" cy="2315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600476-0AA5-4CCE-BFC9-6DCEEF1A082C}"/>
              </a:ext>
            </a:extLst>
          </p:cNvPr>
          <p:cNvSpPr txBox="1"/>
          <p:nvPr/>
        </p:nvSpPr>
        <p:spPr>
          <a:xfrm>
            <a:off x="8534492" y="487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CED8C-DFD4-4860-8A21-B855ACDC7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486" y="980"/>
            <a:ext cx="4571347" cy="68570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9F49BC-90F3-4AD9-BBB3-6445A8C566E4}"/>
              </a:ext>
            </a:extLst>
          </p:cNvPr>
          <p:cNvSpPr/>
          <p:nvPr/>
        </p:nvSpPr>
        <p:spPr>
          <a:xfrm>
            <a:off x="3841160" y="6489804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IT19129372   |   H.H.W.M.Binuka Sihan Paranagama   |   2022-81</a:t>
            </a:r>
          </a:p>
          <a:p>
            <a:pPr algn="ctr"/>
            <a:endParaRPr lang="en-US" sz="1050" b="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B2A5F-C94E-4E18-AFE9-8BED91F48885}"/>
              </a:ext>
            </a:extLst>
          </p:cNvPr>
          <p:cNvSpPr txBox="1"/>
          <p:nvPr/>
        </p:nvSpPr>
        <p:spPr>
          <a:xfrm>
            <a:off x="4129415" y="555415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77250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2147-7CB6-49BC-83B9-62A8B998A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752600"/>
            <a:ext cx="11201400" cy="4419600"/>
          </a:xfrm>
        </p:spPr>
        <p:txBody>
          <a:bodyPr>
            <a:noAutofit/>
          </a:bodyPr>
          <a:lstStyle/>
          <a:p>
            <a:r>
              <a:rPr lang="en-US" sz="2400" dirty="0"/>
              <a:t>“The government will have to import 800,000 to 1,000,000 MT of rice to meet the shortfall in the domestic supply, at a cost of USD 450 million, according to the URPA chief”.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FA23315-CFBB-4AB2-8FC3-19FF0F80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24C8E558-4E01-4FD5-9F94-AD4B7753711C}"/>
              </a:ext>
            </a:extLst>
          </p:cNvPr>
          <p:cNvSpPr/>
          <p:nvPr/>
        </p:nvSpPr>
        <p:spPr>
          <a:xfrm rot="5202321">
            <a:off x="9053691" y="4160849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E92DD158-5E84-41F3-8949-9EDE5DED5F99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2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0743-1A11-4459-95AA-FF45D7ED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84" y="3032919"/>
            <a:ext cx="4038600" cy="792162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What is the Problem?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D94FF124-FB5C-4C99-B9EA-0349EF438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44" y="1371600"/>
            <a:ext cx="3552715" cy="3810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325C266-610D-4E6B-B402-101B79AAD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1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8CD2E4-9AD8-405F-B1FE-B6C1AD3F5D93}"/>
              </a:ext>
            </a:extLst>
          </p:cNvPr>
          <p:cNvSpPr/>
          <p:nvPr/>
        </p:nvSpPr>
        <p:spPr>
          <a:xfrm>
            <a:off x="5943600" y="-10507"/>
            <a:ext cx="6248400" cy="6857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00400" y="669471"/>
            <a:ext cx="11684000" cy="792162"/>
          </a:xfrm>
        </p:spPr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76" y="1740984"/>
            <a:ext cx="6096000" cy="5334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obe Devanagari"/>
              </a:rPr>
              <a:t>Fertilizer Overuse</a:t>
            </a:r>
          </a:p>
          <a:p>
            <a:r>
              <a:rPr lang="en-US" sz="2800" dirty="0">
                <a:latin typeface="Adobe Devanagari"/>
              </a:rPr>
              <a:t>Affected areas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Adobe Devanagari"/>
              </a:rPr>
              <a:t>Damage Crops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Adobe Devanagari"/>
              </a:rPr>
              <a:t>Environmental issues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Adobe Devanagari"/>
              </a:rPr>
              <a:t>Health Concerns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Adobe Devanagari"/>
              </a:rPr>
              <a:t>Soil pollution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4FF299D-91CF-4D84-AF28-E9DF59393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61C05-376F-4B3B-A94E-516C06ECD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51" y="1182281"/>
            <a:ext cx="4846497" cy="4151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27663-8C8E-4E71-9057-E28D2CE43F5E}"/>
              </a:ext>
            </a:extLst>
          </p:cNvPr>
          <p:cNvSpPr txBox="1"/>
          <p:nvPr/>
        </p:nvSpPr>
        <p:spPr>
          <a:xfrm>
            <a:off x="8996252" y="5334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9FF7C-AF86-4A08-A1D6-14048562BDB9}"/>
              </a:ext>
            </a:extLst>
          </p:cNvPr>
          <p:cNvSpPr/>
          <p:nvPr/>
        </p:nvSpPr>
        <p:spPr>
          <a:xfrm>
            <a:off x="5943600" y="6546130"/>
            <a:ext cx="6271834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IT19129372</a:t>
            </a:r>
            <a:r>
              <a:rPr lang="en-US" sz="1600" dirty="0">
                <a:solidFill>
                  <a:schemeClr val="tx1"/>
                </a:solidFill>
              </a:rPr>
              <a:t>   |   </a:t>
            </a:r>
            <a:r>
              <a:rPr lang="en-US" sz="1600" b="1" dirty="0">
                <a:solidFill>
                  <a:schemeClr val="tx1"/>
                </a:solidFill>
              </a:rPr>
              <a:t>H.H.W.M.Binuka Sihan Paranagama   </a:t>
            </a:r>
            <a:r>
              <a:rPr lang="en-US" sz="1600" dirty="0">
                <a:solidFill>
                  <a:schemeClr val="tx1"/>
                </a:solidFill>
              </a:rPr>
              <a:t>|   </a:t>
            </a:r>
            <a:r>
              <a:rPr lang="en-US" sz="16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3943BF-194E-434C-B225-662E40289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968952"/>
              </p:ext>
            </p:extLst>
          </p:nvPr>
        </p:nvGraphicFramePr>
        <p:xfrm>
          <a:off x="2438400" y="533400"/>
          <a:ext cx="9452666" cy="5528795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6553651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6500527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8693125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128956520"/>
                    </a:ext>
                  </a:extLst>
                </a:gridCol>
                <a:gridCol w="987002">
                  <a:extLst>
                    <a:ext uri="{9D8B030D-6E8A-4147-A177-3AD203B41FA5}">
                      <a16:colId xmlns:a16="http://schemas.microsoft.com/office/drawing/2014/main" val="4158845841"/>
                    </a:ext>
                  </a:extLst>
                </a:gridCol>
                <a:gridCol w="921864">
                  <a:extLst>
                    <a:ext uri="{9D8B030D-6E8A-4147-A177-3AD203B41FA5}">
                      <a16:colId xmlns:a16="http://schemas.microsoft.com/office/drawing/2014/main" val="989137447"/>
                    </a:ext>
                  </a:extLst>
                </a:gridCol>
              </a:tblGrid>
              <a:tr h="14066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Adobe Devanagari"/>
                        </a:rPr>
                        <a:t> </a:t>
                      </a:r>
                      <a:r>
                        <a:rPr lang="en-US" sz="2800" dirty="0">
                          <a:effectLst/>
                          <a:latin typeface="Adobe Devanagari"/>
                        </a:rPr>
                        <a:t>Task</a:t>
                      </a:r>
                      <a:endParaRPr lang="en-US" sz="18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Nutrient recommendation system [3]</a:t>
                      </a:r>
                    </a:p>
                  </a:txBody>
                  <a:tcPr marL="68580" marR="6858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On-line fertilizer recommendation [4]</a:t>
                      </a:r>
                    </a:p>
                  </a:txBody>
                  <a:tcPr marL="68580" marR="6858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Prediction of Crop Fertilizer [5]</a:t>
                      </a:r>
                    </a:p>
                  </a:txBody>
                  <a:tcPr marL="68580" marR="6858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 err="1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iFMS</a:t>
                      </a:r>
                      <a:r>
                        <a:rPr lang="en-US" sz="15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[6]</a:t>
                      </a:r>
                    </a:p>
                  </a:txBody>
                  <a:tcPr marL="68580" marR="6858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Adobe Devanagari"/>
                        </a:rPr>
                        <a:t>E-</a:t>
                      </a:r>
                      <a:r>
                        <a:rPr lang="en-US" sz="1500" dirty="0" err="1">
                          <a:effectLst/>
                          <a:latin typeface="Adobe Devanagari"/>
                        </a:rPr>
                        <a:t>Ketha</a:t>
                      </a:r>
                      <a:endParaRPr lang="en-US" sz="15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356095"/>
                  </a:ext>
                </a:extLst>
              </a:tr>
              <a:tr h="5586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Calculate paddy area</a:t>
                      </a:r>
                      <a:endParaRPr lang="en-US" sz="1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664824"/>
                  </a:ext>
                </a:extLst>
              </a:tr>
              <a:tr h="5586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Identify fertilizer</a:t>
                      </a:r>
                      <a:endParaRPr lang="en-US" sz="1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9153"/>
                  </a:ext>
                </a:extLst>
              </a:tr>
              <a:tr h="625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Recommend fertilizer</a:t>
                      </a:r>
                      <a:endParaRPr lang="en-US" sz="1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662439"/>
                  </a:ext>
                </a:extLst>
              </a:tr>
              <a:tr h="6490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limited fertilizer range</a:t>
                      </a:r>
                      <a:endParaRPr lang="en-US" sz="14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Adobe Devanagari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lang="en-US" sz="1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50182"/>
                  </a:ext>
                </a:extLst>
              </a:tr>
              <a:tr h="5586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Able to use for rice plant</a:t>
                      </a:r>
                      <a:endParaRPr lang="en-US" sz="14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846870"/>
                  </a:ext>
                </a:extLst>
              </a:tr>
              <a:tr h="5586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Provide guidance</a:t>
                      </a:r>
                      <a:endParaRPr lang="en-US" sz="14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12578"/>
                  </a:ext>
                </a:extLst>
              </a:tr>
              <a:tr h="6133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Monitor fertilizer sales</a:t>
                      </a:r>
                      <a:endParaRPr lang="en-US" sz="14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Adobe Devanagari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84662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9772208-DF05-44DB-8169-11007D52967D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IT19129372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H.H.W.M.Binuk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 Sih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 P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r>
              <a:rPr lang="en-US" sz="1800" b="1" dirty="0">
                <a:solidFill>
                  <a:schemeClr val="tx1"/>
                </a:solidFill>
              </a:rPr>
              <a:t>a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90D68DE-4DBE-43A1-A9CD-920027ED2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133600"/>
            <a:ext cx="2286000" cy="2286000"/>
          </a:xfrm>
        </p:spPr>
        <p:txBody>
          <a:bodyPr>
            <a:normAutofit/>
          </a:bodyPr>
          <a:lstStyle/>
          <a:p>
            <a:r>
              <a:rPr lang="en-US" sz="4000" dirty="0"/>
              <a:t>Research Gap</a:t>
            </a:r>
          </a:p>
        </p:txBody>
      </p:sp>
    </p:spTree>
    <p:extLst>
      <p:ext uri="{BB962C8B-B14F-4D97-AF65-F5344CB8AC3E}">
        <p14:creationId xmlns:p14="http://schemas.microsoft.com/office/powerpoint/2010/main" val="3960488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24200" y="762000"/>
            <a:ext cx="11684000" cy="792162"/>
          </a:xfrm>
        </p:spPr>
        <p:txBody>
          <a:bodyPr/>
          <a:lstStyle/>
          <a:p>
            <a:r>
              <a:rPr lang="en-US" sz="4400" dirty="0">
                <a:latin typeface="Adobe Devanagari"/>
              </a:rPr>
              <a:t>Main </a:t>
            </a:r>
            <a:r>
              <a:rPr lang="en-US" sz="4400" dirty="0">
                <a:latin typeface="Gill Sans MT" panose="020B05020201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2908964"/>
            <a:ext cx="7010400" cy="10451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Adobe Devanagari"/>
              </a:rPr>
              <a:t>Proper management of fertilizers use</a:t>
            </a:r>
            <a:endParaRPr lang="en-US" sz="4000" dirty="0">
              <a:latin typeface="Gill Sans MT" panose="020B0502020104020203" pitchFamily="34" charset="0"/>
            </a:endParaRPr>
          </a:p>
          <a:p>
            <a:pPr algn="ctr"/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CEB50F5-7743-470E-894C-F96C38FBE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25FA10-6623-4D7D-A0E5-3D8866116CEA}"/>
              </a:ext>
            </a:extLst>
          </p:cNvPr>
          <p:cNvCxnSpPr>
            <a:cxnSpLocks/>
          </p:cNvCxnSpPr>
          <p:nvPr/>
        </p:nvCxnSpPr>
        <p:spPr>
          <a:xfrm>
            <a:off x="-1823599" y="1561924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E82B9900-3BCE-45A5-A663-D1F8C665EFB1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32A17924-02F8-4A7F-9BE1-A760DAB7E9D7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452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0"/>
          <p:cNvSpPr/>
          <p:nvPr/>
        </p:nvSpPr>
        <p:spPr>
          <a:xfrm>
            <a:off x="6452795" y="3402447"/>
            <a:ext cx="2108400" cy="3489600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30"/>
          <p:cNvSpPr/>
          <p:nvPr/>
        </p:nvSpPr>
        <p:spPr>
          <a:xfrm>
            <a:off x="1098051" y="4542647"/>
            <a:ext cx="2108400" cy="2561200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30"/>
          <p:cNvSpPr/>
          <p:nvPr/>
        </p:nvSpPr>
        <p:spPr>
          <a:xfrm>
            <a:off x="3753428" y="3831247"/>
            <a:ext cx="2108400" cy="3060800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1326161" y="5270080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1"/>
            <a:r>
              <a:rPr lang="en-US" sz="2400" b="1" dirty="0">
                <a:solidFill>
                  <a:schemeClr val="tx1"/>
                </a:solidFill>
                <a:latin typeface="Adobe Devanagari"/>
              </a:rPr>
              <a:t>Calculate paddy field area</a:t>
            </a:r>
          </a:p>
        </p:txBody>
      </p:sp>
      <p:sp>
        <p:nvSpPr>
          <p:cNvPr id="626" name="Google Shape;626;p30"/>
          <p:cNvSpPr/>
          <p:nvPr/>
        </p:nvSpPr>
        <p:spPr>
          <a:xfrm>
            <a:off x="1546557" y="3043137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30"/>
          <p:cNvSpPr/>
          <p:nvPr/>
        </p:nvSpPr>
        <p:spPr>
          <a:xfrm>
            <a:off x="4225860" y="2475977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" name="Google Shape;628;p30"/>
          <p:cNvSpPr/>
          <p:nvPr/>
        </p:nvSpPr>
        <p:spPr>
          <a:xfrm>
            <a:off x="6857792" y="2042195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4541631" y="2767288"/>
            <a:ext cx="612856" cy="612617"/>
            <a:chOff x="3671350" y="1353725"/>
            <a:chExt cx="1924800" cy="1924050"/>
          </a:xfrm>
          <a:solidFill>
            <a:schemeClr val="tx1"/>
          </a:solidFill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35" name="Google Shape;635;p30"/>
          <p:cNvGrpSpPr/>
          <p:nvPr/>
        </p:nvGrpSpPr>
        <p:grpSpPr>
          <a:xfrm>
            <a:off x="7164943" y="2348490"/>
            <a:ext cx="630044" cy="631803"/>
            <a:chOff x="1869175" y="3274825"/>
            <a:chExt cx="1567275" cy="1571650"/>
          </a:xfrm>
          <a:solidFill>
            <a:schemeClr val="tx1"/>
          </a:solidFill>
        </p:grpSpPr>
        <p:sp>
          <p:nvSpPr>
            <p:cNvPr id="636" name="Google Shape;636;p30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2191675" y="3274825"/>
              <a:ext cx="919349" cy="1014224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1920178" y="3302840"/>
            <a:ext cx="497177" cy="724989"/>
            <a:chOff x="2070550" y="767325"/>
            <a:chExt cx="1106150" cy="1613000"/>
          </a:xfrm>
          <a:solidFill>
            <a:schemeClr val="tx1"/>
          </a:solidFill>
        </p:grpSpPr>
        <p:sp>
          <p:nvSpPr>
            <p:cNvPr id="640" name="Google Shape;640;p30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</p:grpSp>
      <p:sp>
        <p:nvSpPr>
          <p:cNvPr id="36" name="Google Shape;620;p30">
            <a:extLst>
              <a:ext uri="{FF2B5EF4-FFF2-40B4-BE49-F238E27FC236}">
                <a16:creationId xmlns:a16="http://schemas.microsoft.com/office/drawing/2014/main" id="{9B6F92F1-9C21-4504-BE4D-7770A7A51D5C}"/>
              </a:ext>
            </a:extLst>
          </p:cNvPr>
          <p:cNvSpPr/>
          <p:nvPr/>
        </p:nvSpPr>
        <p:spPr>
          <a:xfrm>
            <a:off x="9084038" y="2746881"/>
            <a:ext cx="2108400" cy="4145166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" name="Google Shape;628;p30">
            <a:extLst>
              <a:ext uri="{FF2B5EF4-FFF2-40B4-BE49-F238E27FC236}">
                <a16:creationId xmlns:a16="http://schemas.microsoft.com/office/drawing/2014/main" id="{82ECE8B9-CCA2-4478-A7B9-2E1ED65213A0}"/>
              </a:ext>
            </a:extLst>
          </p:cNvPr>
          <p:cNvSpPr/>
          <p:nvPr/>
        </p:nvSpPr>
        <p:spPr>
          <a:xfrm>
            <a:off x="9544864" y="1301517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8" name="Google Shape;635;p30">
            <a:extLst>
              <a:ext uri="{FF2B5EF4-FFF2-40B4-BE49-F238E27FC236}">
                <a16:creationId xmlns:a16="http://schemas.microsoft.com/office/drawing/2014/main" id="{E3FB66B5-D922-4B31-9E74-80852E0D9768}"/>
              </a:ext>
            </a:extLst>
          </p:cNvPr>
          <p:cNvGrpSpPr/>
          <p:nvPr/>
        </p:nvGrpSpPr>
        <p:grpSpPr>
          <a:xfrm>
            <a:off x="9852015" y="1607812"/>
            <a:ext cx="630044" cy="631803"/>
            <a:chOff x="1869175" y="3274825"/>
            <a:chExt cx="1567275" cy="1571650"/>
          </a:xfrm>
          <a:solidFill>
            <a:schemeClr val="tx1"/>
          </a:solidFill>
        </p:grpSpPr>
        <p:sp>
          <p:nvSpPr>
            <p:cNvPr id="39" name="Google Shape;636;p30">
              <a:extLst>
                <a:ext uri="{FF2B5EF4-FFF2-40B4-BE49-F238E27FC236}">
                  <a16:creationId xmlns:a16="http://schemas.microsoft.com/office/drawing/2014/main" id="{BFDCB599-44E1-4A9D-960A-553A1474DF29}"/>
                </a:ext>
              </a:extLst>
            </p:cNvPr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637;p30">
              <a:extLst>
                <a:ext uri="{FF2B5EF4-FFF2-40B4-BE49-F238E27FC236}">
                  <a16:creationId xmlns:a16="http://schemas.microsoft.com/office/drawing/2014/main" id="{225CE579-01D9-4B9F-BB02-B382E82AB5C8}"/>
                </a:ext>
              </a:extLst>
            </p:cNvPr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638;p30">
              <a:extLst>
                <a:ext uri="{FF2B5EF4-FFF2-40B4-BE49-F238E27FC236}">
                  <a16:creationId xmlns:a16="http://schemas.microsoft.com/office/drawing/2014/main" id="{5AEC9525-F2B1-4C5E-87C3-717646E74658}"/>
                </a:ext>
              </a:extLst>
            </p:cNvPr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2" name="Google Shape;625;p30">
            <a:extLst>
              <a:ext uri="{FF2B5EF4-FFF2-40B4-BE49-F238E27FC236}">
                <a16:creationId xmlns:a16="http://schemas.microsoft.com/office/drawing/2014/main" id="{A43BDF91-3CDF-4E57-877D-F5C2C81A4E73}"/>
              </a:ext>
            </a:extLst>
          </p:cNvPr>
          <p:cNvSpPr txBox="1">
            <a:spLocks/>
          </p:cNvSpPr>
          <p:nvPr/>
        </p:nvSpPr>
        <p:spPr>
          <a:xfrm>
            <a:off x="3981538" y="4528154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Scan the fertilizer</a:t>
            </a:r>
          </a:p>
        </p:txBody>
      </p:sp>
      <p:sp>
        <p:nvSpPr>
          <p:cNvPr id="47" name="Google Shape;625;p30">
            <a:extLst>
              <a:ext uri="{FF2B5EF4-FFF2-40B4-BE49-F238E27FC236}">
                <a16:creationId xmlns:a16="http://schemas.microsoft.com/office/drawing/2014/main" id="{32A1751F-2208-42E9-9ABD-90E412F8AE03}"/>
              </a:ext>
            </a:extLst>
          </p:cNvPr>
          <p:cNvSpPr txBox="1">
            <a:spLocks/>
          </p:cNvSpPr>
          <p:nvPr/>
        </p:nvSpPr>
        <p:spPr>
          <a:xfrm>
            <a:off x="6680905" y="4892267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Identify the fertilizer type and variety</a:t>
            </a:r>
          </a:p>
        </p:txBody>
      </p:sp>
      <p:sp>
        <p:nvSpPr>
          <p:cNvPr id="48" name="Google Shape;625;p30">
            <a:extLst>
              <a:ext uri="{FF2B5EF4-FFF2-40B4-BE49-F238E27FC236}">
                <a16:creationId xmlns:a16="http://schemas.microsoft.com/office/drawing/2014/main" id="{BBE3F8D6-CA80-455C-9FE6-58000B018CA9}"/>
              </a:ext>
            </a:extLst>
          </p:cNvPr>
          <p:cNvSpPr txBox="1">
            <a:spLocks/>
          </p:cNvSpPr>
          <p:nvPr/>
        </p:nvSpPr>
        <p:spPr>
          <a:xfrm>
            <a:off x="9340359" y="3665337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Provide guidance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93EDEE-8810-42BF-8AA9-64667CB1086B}"/>
              </a:ext>
            </a:extLst>
          </p:cNvPr>
          <p:cNvSpPr txBox="1"/>
          <p:nvPr/>
        </p:nvSpPr>
        <p:spPr>
          <a:xfrm>
            <a:off x="649043" y="808712"/>
            <a:ext cx="7523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dobe Devanagari"/>
              </a:rPr>
              <a:t>Sub Objectives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E4E970-DAF2-45CD-A97F-0B829F21861E}"/>
              </a:ext>
            </a:extLst>
          </p:cNvPr>
          <p:cNvCxnSpPr>
            <a:cxnSpLocks/>
          </p:cNvCxnSpPr>
          <p:nvPr/>
        </p:nvCxnSpPr>
        <p:spPr>
          <a:xfrm>
            <a:off x="-2641767" y="1572986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ogo&#10;&#10;Description automatically generated">
            <a:extLst>
              <a:ext uri="{FF2B5EF4-FFF2-40B4-BE49-F238E27FC236}">
                <a16:creationId xmlns:a16="http://schemas.microsoft.com/office/drawing/2014/main" id="{67C6E2E0-82B6-4449-91AD-66C897F78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F7F454-1120-4294-89EC-88227144EF22}"/>
              </a:ext>
            </a:extLst>
          </p:cNvPr>
          <p:cNvSpPr/>
          <p:nvPr/>
        </p:nvSpPr>
        <p:spPr>
          <a:xfrm>
            <a:off x="0" y="0"/>
            <a:ext cx="6248400" cy="6857999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2741"/>
            <a:ext cx="6629400" cy="3368822"/>
          </a:xfrm>
        </p:spPr>
        <p:txBody>
          <a:bodyPr>
            <a:normAutofit/>
          </a:bodyPr>
          <a:lstStyle/>
          <a:p>
            <a:r>
              <a:rPr lang="en-US" sz="5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376D-9D52-4B6D-8D14-D4366405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150" y="2438400"/>
            <a:ext cx="5842000" cy="198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Diagram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Technologies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Requirements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2250511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4FF299D-91CF-4D84-AF28-E9DF59393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9DA3950A-A5E4-4650-806C-E15C2ED19647}"/>
              </a:ext>
            </a:extLst>
          </p:cNvPr>
          <p:cNvSpPr/>
          <p:nvPr/>
        </p:nvSpPr>
        <p:spPr>
          <a:xfrm rot="5202321">
            <a:off x="-1134988" y="3656479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B7BC8C6C-4F18-4D0F-84D4-AA2E3714E387}"/>
              </a:ext>
            </a:extLst>
          </p:cNvPr>
          <p:cNvSpPr/>
          <p:nvPr/>
        </p:nvSpPr>
        <p:spPr>
          <a:xfrm rot="6645098">
            <a:off x="418357" y="4129706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09199" y="527327"/>
            <a:ext cx="11684000" cy="792162"/>
          </a:xfrm>
        </p:spPr>
        <p:txBody>
          <a:bodyPr/>
          <a:lstStyle/>
          <a:p>
            <a:r>
              <a:rPr lang="en-US" dirty="0"/>
              <a:t>System Diagram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DE7512-6903-46A8-86E9-57CB0E9ED5AB}"/>
              </a:ext>
            </a:extLst>
          </p:cNvPr>
          <p:cNvGrpSpPr/>
          <p:nvPr/>
        </p:nvGrpSpPr>
        <p:grpSpPr>
          <a:xfrm rot="19242393">
            <a:off x="-135535" y="-1304708"/>
            <a:ext cx="1458688" cy="1777253"/>
            <a:chOff x="5992131" y="5189220"/>
            <a:chExt cx="652509" cy="73197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1A7CF4-9619-4F66-9228-7891B379A5BA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42E534-F10F-44A0-8CCC-962123C110F3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4FC3D97-39C7-4256-AFEB-233428E635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1456" r="2182" b="4170"/>
          <a:stretch/>
        </p:blipFill>
        <p:spPr bwMode="auto">
          <a:xfrm>
            <a:off x="4495800" y="1229360"/>
            <a:ext cx="6705600" cy="50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B6FEFD-C515-411D-98E9-22ACE4C2EB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8834" r="5722" b="6840"/>
          <a:stretch/>
        </p:blipFill>
        <p:spPr bwMode="auto">
          <a:xfrm>
            <a:off x="4101387" y="1207557"/>
            <a:ext cx="7645400" cy="48652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77CB29-5C48-4784-AF65-24F0439BF499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IT19129372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H.H.W.M.Binuk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 Sih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 P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r>
              <a:rPr lang="en-US" sz="1800" b="1" dirty="0">
                <a:solidFill>
                  <a:schemeClr val="tx1"/>
                </a:solidFill>
              </a:rPr>
              <a:t>a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11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C0E1C0B-19BA-461F-9A1A-36985D95FE6D}"/>
              </a:ext>
            </a:extLst>
          </p:cNvPr>
          <p:cNvSpPr/>
          <p:nvPr/>
        </p:nvSpPr>
        <p:spPr>
          <a:xfrm>
            <a:off x="-1451610" y="3708125"/>
            <a:ext cx="4210050" cy="31498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C746FF-B2B2-4EA0-9FFA-1DCDB6BCD614}"/>
              </a:ext>
            </a:extLst>
          </p:cNvPr>
          <p:cNvSpPr/>
          <p:nvPr/>
        </p:nvSpPr>
        <p:spPr>
          <a:xfrm>
            <a:off x="4629151" y="1824836"/>
            <a:ext cx="4210050" cy="18874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7BE02D-A261-49EC-9B0D-D81E11559B60}"/>
              </a:ext>
            </a:extLst>
          </p:cNvPr>
          <p:cNvSpPr/>
          <p:nvPr/>
        </p:nvSpPr>
        <p:spPr>
          <a:xfrm>
            <a:off x="0" y="1"/>
            <a:ext cx="4644389" cy="37122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5403646"/>
            <a:ext cx="11684000" cy="792162"/>
          </a:xfrm>
        </p:spPr>
        <p:txBody>
          <a:bodyPr/>
          <a:lstStyle/>
          <a:p>
            <a:r>
              <a:rPr lang="en-US" dirty="0"/>
              <a:t>Technologies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D6C77-8F46-4017-B433-332820FA5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35"/>
          <a:stretch/>
        </p:blipFill>
        <p:spPr>
          <a:xfrm>
            <a:off x="5699021" y="4955918"/>
            <a:ext cx="949429" cy="1687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1" y="4606538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46" y="1997076"/>
            <a:ext cx="1393675" cy="1486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927" y="251155"/>
            <a:ext cx="7692167" cy="31778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A61FFE3-B89B-4475-AF80-5473ABB28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7" y="4083359"/>
            <a:ext cx="2416326" cy="241632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B926D75-49F7-44CE-9199-CEABB329DE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-643120"/>
            <a:ext cx="4237226" cy="282481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49C34EB-0F46-4027-9BD4-BF54AD2DB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7854CF-1DD5-4247-8CA0-2BBD1B74C24B}"/>
              </a:ext>
            </a:extLst>
          </p:cNvPr>
          <p:cNvSpPr/>
          <p:nvPr/>
        </p:nvSpPr>
        <p:spPr>
          <a:xfrm>
            <a:off x="0" y="-436532"/>
            <a:ext cx="4629150" cy="414879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9C85EA-8586-47A7-AEA8-2B8D8E92AE79}"/>
              </a:ext>
            </a:extLst>
          </p:cNvPr>
          <p:cNvCxnSpPr>
            <a:cxnSpLocks/>
          </p:cNvCxnSpPr>
          <p:nvPr/>
        </p:nvCxnSpPr>
        <p:spPr>
          <a:xfrm>
            <a:off x="4629150" y="1824837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5DE1A8-36D8-47FC-BDB6-356E5939115F}"/>
              </a:ext>
            </a:extLst>
          </p:cNvPr>
          <p:cNvCxnSpPr>
            <a:cxnSpLocks/>
          </p:cNvCxnSpPr>
          <p:nvPr/>
        </p:nvCxnSpPr>
        <p:spPr>
          <a:xfrm>
            <a:off x="4629150" y="3712263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E03440-E2D1-4AA7-B15D-905B418E01D0}"/>
              </a:ext>
            </a:extLst>
          </p:cNvPr>
          <p:cNvCxnSpPr>
            <a:cxnSpLocks/>
          </p:cNvCxnSpPr>
          <p:nvPr/>
        </p:nvCxnSpPr>
        <p:spPr>
          <a:xfrm>
            <a:off x="2743200" y="3712263"/>
            <a:ext cx="0" cy="4632130"/>
          </a:xfrm>
          <a:prstGeom prst="line">
            <a:avLst/>
          </a:prstGeom>
          <a:ln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35F849-FA41-4C0C-897B-F8191CD22DE4}"/>
              </a:ext>
            </a:extLst>
          </p:cNvPr>
          <p:cNvCxnSpPr>
            <a:cxnSpLocks/>
          </p:cNvCxnSpPr>
          <p:nvPr/>
        </p:nvCxnSpPr>
        <p:spPr>
          <a:xfrm>
            <a:off x="5181600" y="3712263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3A105-D2E9-4DD8-ABF9-703A211CDC50}"/>
              </a:ext>
            </a:extLst>
          </p:cNvPr>
          <p:cNvSpPr/>
          <p:nvPr/>
        </p:nvSpPr>
        <p:spPr>
          <a:xfrm>
            <a:off x="15240" y="-436532"/>
            <a:ext cx="4629150" cy="4148795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5DA1E9-5E41-4278-BE2B-DF90FAC4CA58}"/>
              </a:ext>
            </a:extLst>
          </p:cNvPr>
          <p:cNvCxnSpPr>
            <a:cxnSpLocks/>
          </p:cNvCxnSpPr>
          <p:nvPr/>
        </p:nvCxnSpPr>
        <p:spPr>
          <a:xfrm>
            <a:off x="2758440" y="3712263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EE24233-7D09-4BD0-B5BF-3B70F27FE2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58" y="3903497"/>
            <a:ext cx="2965530" cy="103793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B38293-9F6D-4109-8D80-4AF343A725B8}"/>
              </a:ext>
            </a:extLst>
          </p:cNvPr>
          <p:cNvCxnSpPr>
            <a:cxnSpLocks/>
          </p:cNvCxnSpPr>
          <p:nvPr/>
        </p:nvCxnSpPr>
        <p:spPr>
          <a:xfrm>
            <a:off x="7008519" y="5147154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EA9806-AA76-4E27-B917-27AC6E3EA625}"/>
              </a:ext>
            </a:extLst>
          </p:cNvPr>
          <p:cNvCxnSpPr>
            <a:cxnSpLocks/>
          </p:cNvCxnSpPr>
          <p:nvPr/>
        </p:nvCxnSpPr>
        <p:spPr>
          <a:xfrm>
            <a:off x="5181600" y="5147154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429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E7FE-EE4E-4D3A-8C6A-07F79F30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66E21-EC04-41D5-B018-2CF8DCFA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Image classification – </a:t>
            </a:r>
          </a:p>
          <a:p>
            <a:pPr marL="1085850" lvl="2" indent="-285750"/>
            <a:r>
              <a:rPr lang="en-US" sz="1800" dirty="0"/>
              <a:t>CNN                                             </a:t>
            </a:r>
          </a:p>
          <a:p>
            <a:pPr marL="1543050" lvl="3" indent="-285750"/>
            <a:r>
              <a:rPr lang="en-US" sz="1600" dirty="0"/>
              <a:t>CV-CNN                                             </a:t>
            </a:r>
          </a:p>
          <a:p>
            <a:pPr marL="1543050" lvl="3" indent="-285750"/>
            <a:r>
              <a:rPr lang="en-US" sz="1600" dirty="0"/>
              <a:t>SRCNN</a:t>
            </a:r>
          </a:p>
          <a:p>
            <a:pPr marL="800100" lvl="2" indent="0">
              <a:buNone/>
            </a:pPr>
            <a:r>
              <a:rPr lang="en-US" sz="1800" dirty="0"/>
              <a:t>		</a:t>
            </a:r>
          </a:p>
          <a:p>
            <a:r>
              <a:rPr lang="en-US" sz="2400" dirty="0"/>
              <a:t>Object detection –</a:t>
            </a:r>
            <a:r>
              <a:rPr lang="en-US" sz="1800" dirty="0"/>
              <a:t>                                             </a:t>
            </a:r>
          </a:p>
          <a:p>
            <a:pPr marL="800100" lvl="2" indent="0">
              <a:buNone/>
            </a:pPr>
            <a:r>
              <a:rPr lang="en-US" sz="1800" dirty="0"/>
              <a:t>Fast R-CNN</a:t>
            </a:r>
          </a:p>
          <a:p>
            <a:pPr marL="800100" lvl="2" indent="0">
              <a:buNone/>
            </a:pPr>
            <a:r>
              <a:rPr lang="en-US" sz="1800" dirty="0"/>
              <a:t>Faster R-CNN</a:t>
            </a:r>
          </a:p>
          <a:p>
            <a:pPr marL="800100" lvl="2" indent="0">
              <a:buNone/>
            </a:pPr>
            <a:r>
              <a:rPr lang="en-US" sz="1800" dirty="0"/>
              <a:t>Region-based Convolutional Neural Networks (R-CNN)</a:t>
            </a:r>
          </a:p>
          <a:p>
            <a:pPr marL="800100" lvl="2" indent="0">
              <a:buNone/>
            </a:pPr>
            <a:r>
              <a:rPr lang="en-US" sz="1800" dirty="0"/>
              <a:t>Region-based Fully Convolutional Network (R-FCN)</a:t>
            </a:r>
          </a:p>
          <a:p>
            <a:pPr marL="800100" lvl="2" indent="0">
              <a:buNone/>
            </a:pPr>
            <a:r>
              <a:rPr lang="en-US" sz="1800" dirty="0"/>
              <a:t>Single Shot Detector (SSD)</a:t>
            </a:r>
          </a:p>
          <a:p>
            <a:pPr marL="800100" lvl="2" indent="0">
              <a:buNone/>
            </a:pPr>
            <a:r>
              <a:rPr lang="en-US" sz="1800" dirty="0"/>
              <a:t>YOLO (You Only Look Once)	</a:t>
            </a:r>
          </a:p>
          <a:p>
            <a:pPr marL="800100" lvl="2" indent="0">
              <a:buNone/>
            </a:pPr>
            <a:r>
              <a:rPr lang="en-US" sz="1800" dirty="0"/>
              <a:t>	</a:t>
            </a:r>
          </a:p>
          <a:p>
            <a:pPr marL="800100" lvl="2" indent="0">
              <a:buNone/>
            </a:pP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9CE3349-6A19-4EBB-82E7-869808148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56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D150DA-8E1C-4C3F-B035-FABC69BCE003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1821252"/>
          <a:ext cx="7315200" cy="3215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71595398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975467418"/>
                    </a:ext>
                  </a:extLst>
                </a:gridCol>
              </a:tblGrid>
              <a:tr h="108189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bg1"/>
                          </a:solidFill>
                        </a:rPr>
                        <a:t>DenseNet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99951"/>
                  </a:ext>
                </a:extLst>
              </a:tr>
              <a:tr h="1051704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Correlated features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Diversified features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574365"/>
                  </a:ext>
                </a:extLst>
              </a:tr>
              <a:tr h="1081896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Require more parameters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Require fewer parameters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371914"/>
                  </a:ext>
                </a:extLst>
              </a:tr>
            </a:tbl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83DA0D-925D-49E2-AE49-29B57C24E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09FDDC26-D6D0-49C1-9DA6-2BFC4A6F7F18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0806D2A0-6BC6-4FA8-AF96-7FA0BE5CC261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7265E00-46DA-4ED1-A126-BB380270B266}"/>
              </a:ext>
            </a:extLst>
          </p:cNvPr>
          <p:cNvSpPr txBox="1">
            <a:spLocks/>
          </p:cNvSpPr>
          <p:nvPr/>
        </p:nvSpPr>
        <p:spPr>
          <a:xfrm>
            <a:off x="0" y="762000"/>
            <a:ext cx="12192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/>
              <a:t>CNN - Comparison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5817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6CFE-0DB8-4A9B-987E-5D9788C08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43341" y="389928"/>
            <a:ext cx="10363200" cy="1470025"/>
          </a:xfrm>
        </p:spPr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4C8FF-585D-4AE6-8AEA-6045A4AE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52600"/>
            <a:ext cx="10668000" cy="390810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0"/>
              </a:rPr>
              <a:t>Common issues Rice farmers face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Gill Sans MT" panose="020B0502020104020203" pitchFamily="34" charset="0"/>
              </a:rPr>
              <a:t>Pests and Diseases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Gill Sans MT" panose="020B0502020104020203" pitchFamily="34" charset="0"/>
              </a:rPr>
              <a:t>Weeds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Gill Sans MT" panose="020B0502020104020203" pitchFamily="34" charset="0"/>
              </a:rPr>
              <a:t>Fertilizer misuse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Gill Sans MT" panose="020B0502020104020203" pitchFamily="34" charset="0"/>
              </a:rPr>
              <a:t>Growth deficiency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Gill Sans MT" panose="020B0502020104020203" pitchFamily="34" charset="0"/>
              </a:rPr>
              <a:t>Information sharing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Gill Sans MT" panose="020B0502020104020203" pitchFamily="34" charset="0"/>
              </a:rPr>
              <a:t>Climate change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Gill Sans MT" panose="020B0502020104020203" pitchFamily="34" charset="0"/>
              </a:rPr>
              <a:t>Security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Gill Sans MT" panose="020B0502020104020203" pitchFamily="34" charset="0"/>
              </a:rPr>
              <a:t>Yield/profit prediction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Gill Sans MT" panose="020B0502020104020203" pitchFamily="34" charset="0"/>
              </a:rPr>
              <a:t>Inventory management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D7E031F-4DDA-46AD-8510-BD13B1AF7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ED8521C5-3586-491B-A1AD-A7D2E0870C39}"/>
              </a:ext>
            </a:extLst>
          </p:cNvPr>
          <p:cNvSpPr/>
          <p:nvPr/>
        </p:nvSpPr>
        <p:spPr>
          <a:xfrm rot="5202321">
            <a:off x="9053691" y="4160850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F5385C08-CBC7-4E28-BC95-54975A1DBDC0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DC769-2329-4603-8805-5C76DAD9DC76}"/>
              </a:ext>
            </a:extLst>
          </p:cNvPr>
          <p:cNvCxnSpPr>
            <a:cxnSpLocks/>
          </p:cNvCxnSpPr>
          <p:nvPr/>
        </p:nvCxnSpPr>
        <p:spPr>
          <a:xfrm>
            <a:off x="-2895600" y="15240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3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29000" y="510436"/>
            <a:ext cx="11684000" cy="792162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630"/>
            <a:ext cx="615315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System requirements</a:t>
            </a:r>
          </a:p>
          <a:p>
            <a:pPr lvl="2"/>
            <a:r>
              <a:rPr lang="en-US" sz="1800" dirty="0"/>
              <a:t>Average processing power (2GHz)</a:t>
            </a:r>
          </a:p>
          <a:p>
            <a:pPr lvl="2"/>
            <a:r>
              <a:rPr lang="en-US" sz="1800" dirty="0"/>
              <a:t>Average RAM (2GB)</a:t>
            </a:r>
          </a:p>
          <a:p>
            <a:pPr lvl="2"/>
            <a:r>
              <a:rPr lang="en-US" sz="1800" dirty="0"/>
              <a:t>Average storage memory 1GB free</a:t>
            </a:r>
          </a:p>
          <a:p>
            <a:pPr lvl="2"/>
            <a:r>
              <a:rPr lang="en-US" sz="1800" dirty="0"/>
              <a:t>Internet connection</a:t>
            </a:r>
          </a:p>
          <a:p>
            <a:r>
              <a:rPr lang="en-US" sz="2400" dirty="0"/>
              <a:t>Non-functional requirements</a:t>
            </a:r>
          </a:p>
          <a:p>
            <a:pPr lvl="2"/>
            <a:r>
              <a:rPr lang="en-US" sz="1800" dirty="0"/>
              <a:t>Reliability</a:t>
            </a:r>
          </a:p>
          <a:p>
            <a:pPr lvl="2"/>
            <a:r>
              <a:rPr lang="en-US" sz="1800" dirty="0"/>
              <a:t>Availability</a:t>
            </a:r>
          </a:p>
          <a:p>
            <a:pPr lvl="2"/>
            <a:r>
              <a:rPr lang="en-US" sz="1800" dirty="0"/>
              <a:t>Performance</a:t>
            </a:r>
          </a:p>
          <a:p>
            <a:r>
              <a:rPr lang="en-US" sz="2400" dirty="0"/>
              <a:t>Personal requirements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Basic smartphone knowledge</a:t>
            </a:r>
          </a:p>
          <a:p>
            <a:pPr lvl="2"/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625687-4A41-40E5-BC19-0EDFB90F9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4DC6C2-04B6-4255-AD57-1644694FE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" r="24281"/>
          <a:stretch/>
        </p:blipFill>
        <p:spPr>
          <a:xfrm>
            <a:off x="6391154" y="30089"/>
            <a:ext cx="5791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9F7A2C-E769-4668-9CF3-3541442CC5C3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F21605-0CCC-42F2-B69B-13D286B6EFFE}"/>
              </a:ext>
            </a:extLst>
          </p:cNvPr>
          <p:cNvCxnSpPr>
            <a:cxnSpLocks/>
          </p:cNvCxnSpPr>
          <p:nvPr/>
        </p:nvCxnSpPr>
        <p:spPr>
          <a:xfrm>
            <a:off x="-2279106" y="130259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7705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5612-C79F-4CEA-AA94-4E545E54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0" y="4876800"/>
            <a:ext cx="2955896" cy="2576138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WBS</a:t>
            </a:r>
            <a:r>
              <a:rPr lang="en-US" dirty="0"/>
              <a:t>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BE899-275B-429A-B787-2E739F17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17AB-D03F-4B44-8C22-E6966849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F294B16-3F00-4C70-B6B2-10A8C01AF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0816D11-43CD-41A7-A9E9-14F35C2D692F}"/>
              </a:ext>
            </a:extLst>
          </p:cNvPr>
          <p:cNvSpPr/>
          <p:nvPr/>
        </p:nvSpPr>
        <p:spPr>
          <a:xfrm rot="5202321">
            <a:off x="10022221" y="1812015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735AC2-CB00-4A8E-A8AC-124532C91890}"/>
              </a:ext>
            </a:extLst>
          </p:cNvPr>
          <p:cNvGrpSpPr/>
          <p:nvPr/>
        </p:nvGrpSpPr>
        <p:grpSpPr>
          <a:xfrm rot="8403724">
            <a:off x="8686726" y="6707947"/>
            <a:ext cx="1458688" cy="1777253"/>
            <a:chOff x="5992131" y="5189220"/>
            <a:chExt cx="652509" cy="73197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15AFB4-CEA9-472C-9192-0A6318B01E3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39FEC1-0012-4D58-B5C7-8CF9B9E284F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1B0C32C-B818-4DC9-9E33-FE1DD9312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3" t="4292" r="5142" b="3729"/>
          <a:stretch/>
        </p:blipFill>
        <p:spPr>
          <a:xfrm>
            <a:off x="-344548" y="228600"/>
            <a:ext cx="8151037" cy="65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434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5612-C79F-4CEA-AA94-4E545E54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0" y="4876800"/>
            <a:ext cx="2955896" cy="2576138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Grant</a:t>
            </a:r>
            <a:r>
              <a:rPr lang="en-US" dirty="0"/>
              <a:t>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BE899-275B-429A-B787-2E739F17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17AB-D03F-4B44-8C22-E6966849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C4CE9-9A77-48C0-8704-5854CD35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5" y="228600"/>
            <a:ext cx="8761551" cy="568362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F294B16-3F00-4C70-B6B2-10A8C01AF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0816D11-43CD-41A7-A9E9-14F35C2D692F}"/>
              </a:ext>
            </a:extLst>
          </p:cNvPr>
          <p:cNvSpPr/>
          <p:nvPr/>
        </p:nvSpPr>
        <p:spPr>
          <a:xfrm rot="5202321">
            <a:off x="10022221" y="1812015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735AC2-CB00-4A8E-A8AC-124532C91890}"/>
              </a:ext>
            </a:extLst>
          </p:cNvPr>
          <p:cNvGrpSpPr/>
          <p:nvPr/>
        </p:nvGrpSpPr>
        <p:grpSpPr>
          <a:xfrm rot="8403724">
            <a:off x="8686726" y="6707947"/>
            <a:ext cx="1458688" cy="1777253"/>
            <a:chOff x="5992131" y="5189220"/>
            <a:chExt cx="652509" cy="73197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15AFB4-CEA9-472C-9192-0A6318B01E3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39FEC1-0012-4D58-B5C7-8CF9B9E284F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E1EBE9C-F0C5-4283-8ABA-FA68F2800D72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IT19129372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H.H.W.M.Binuk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 Sih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 P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r>
              <a:rPr lang="en-US" sz="1800" b="1" dirty="0">
                <a:solidFill>
                  <a:schemeClr val="tx1"/>
                </a:solidFill>
              </a:rPr>
              <a:t>a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12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9513"/>
            <a:ext cx="10363200" cy="136207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EF34AE-8E0F-4960-9365-6055A9332ED3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IT19129372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H.H.W.M.Binuk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 Sih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 P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r>
              <a:rPr lang="en-US" sz="1800" b="1" dirty="0">
                <a:solidFill>
                  <a:schemeClr val="tx1"/>
                </a:solidFill>
              </a:rPr>
              <a:t>a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1775B-9A93-4D43-B85B-B23210EE5F43}"/>
              </a:ext>
            </a:extLst>
          </p:cNvPr>
          <p:cNvSpPr txBox="1"/>
          <p:nvPr/>
        </p:nvSpPr>
        <p:spPr>
          <a:xfrm>
            <a:off x="914400" y="1376126"/>
            <a:ext cx="10363200" cy="493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si-LK" dirty="0">
                <a:solidFill>
                  <a:schemeClr val="bg1">
                    <a:lumMod val="50000"/>
                  </a:schemeClr>
                </a:solidFill>
              </a:rPr>
              <a:t>“දිනමිණ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EPaper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Dinamina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Online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EEdition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 Lake House - Sri Lanka.” Archives.dinamina.lk, archives.dinamina.lk/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epaper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/?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tday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=2013/12/09. Accessed 31 Jan. 2022.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[2] “Organic-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Fertiliser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-Only Policy Will Plunge Lanka into a Food Crisis.” Print Edition - the Sunday Times, Sri Lanka,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www.sundaytimes.lk/210509/sunday-times-2/organic-fertiliser-only-policy-will-plunge-lanka-into-a-food-crisis-442857.html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[3]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“Computers and Electronics in Agriculture | Journal | ScienceDirect.com by Elsevier,” 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www.sciencedirect.com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https://www.sciencedirect.com/journal/computers-and-electronics-in-agriculture (accessed Jul. 31, 2021).</a:t>
            </a:r>
            <a:endParaRPr lang="en-US" sz="18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[4]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“On-line fertilizer recommendation system.” Web. [Online]. Available: h https://www.nic.in/. [accessed Jul. 31, 2021].</a:t>
            </a:r>
          </a:p>
          <a:p>
            <a:pPr algn="just">
              <a:spcAft>
                <a:spcPts val="8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[5]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Hampannavar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Bhajantri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Shashikumar. G.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“Prediction of Crop Fertilizer Consumption,” 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Xplore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Aug. 01, 2018. https://ieeexplore.ieee.org/abstract/document/8697827 (accessed Jan. 23, 2022).</a:t>
            </a:r>
            <a:endParaRPr lang="en-US" sz="18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[6]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“Integrated Fertilizer Management System 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iFMS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).” Web. [Online]. Available: https://dbtfert.nic.in/iFMS/. [accessed Jul. 31, 2021].</a:t>
            </a:r>
          </a:p>
          <a:p>
            <a:endParaRPr lang="en-US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35FF21A-503C-45F9-A3E3-2B027DD907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14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E9226"/>
                </a:solidFill>
              </a:rPr>
              <a:t>IT19240152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 err="1"/>
              <a:t>K.M.Umesh</a:t>
            </a:r>
            <a:r>
              <a:rPr lang="en-US" dirty="0"/>
              <a:t> </a:t>
            </a:r>
            <a:r>
              <a:rPr lang="en-US" dirty="0" err="1"/>
              <a:t>Ranthilina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CB0066-FACA-4DA6-BF34-645E7EF5134D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IT19240152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 err="1">
                <a:solidFill>
                  <a:schemeClr val="tx1"/>
                </a:solidFill>
              </a:rPr>
              <a:t>K.M.Umesh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Ranthilina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48AA7126-1CDA-475F-A091-353F91C6E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8C997-4DD8-47B0-91D8-46A9830CC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86" r="-14286"/>
          <a:stretch/>
        </p:blipFill>
        <p:spPr>
          <a:xfrm>
            <a:off x="6934200" y="609600"/>
            <a:ext cx="4800600" cy="4800600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712263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F7F454-1120-4294-89EC-88227144EF22}"/>
              </a:ext>
            </a:extLst>
          </p:cNvPr>
          <p:cNvSpPr/>
          <p:nvPr/>
        </p:nvSpPr>
        <p:spPr>
          <a:xfrm>
            <a:off x="0" y="0"/>
            <a:ext cx="6248400" cy="6857999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2741"/>
            <a:ext cx="6629400" cy="3368822"/>
          </a:xfrm>
        </p:spPr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376D-9D52-4B6D-8D14-D4366405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150" y="2438400"/>
            <a:ext cx="5842000" cy="198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Background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Research Gap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Research Problem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263208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2246"/>
            <a:ext cx="7010400" cy="5181600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Devanagari"/>
            </a:endParaRPr>
          </a:p>
          <a:p>
            <a:r>
              <a:rPr lang="en-US" sz="2800" dirty="0">
                <a:latin typeface="Adobe Devanagari"/>
              </a:rPr>
              <a:t>What is growth of the plant?</a:t>
            </a:r>
          </a:p>
          <a:p>
            <a:r>
              <a:rPr lang="en-US" sz="2800" dirty="0">
                <a:latin typeface="Adobe Devanagari"/>
              </a:rPr>
              <a:t>How do growth affect the productivity of rice?</a:t>
            </a:r>
          </a:p>
          <a:p>
            <a:r>
              <a:rPr lang="en-US" sz="2800" dirty="0">
                <a:latin typeface="Adobe Devanagari"/>
              </a:rPr>
              <a:t>Why height is so important?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12E6932-F83E-4FCE-8192-3DFBA0D96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6B80F0-BAF1-45C8-A344-FAB48E34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05200" y="632816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7" r="32122"/>
          <a:stretch/>
        </p:blipFill>
        <p:spPr>
          <a:xfrm>
            <a:off x="7668377" y="-77912"/>
            <a:ext cx="4547057" cy="70138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060077-069A-406C-B5AB-E8DEE64EEEE6}"/>
              </a:ext>
            </a:extLst>
          </p:cNvPr>
          <p:cNvSpPr/>
          <p:nvPr/>
        </p:nvSpPr>
        <p:spPr>
          <a:xfrm>
            <a:off x="3841160" y="6489804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IT19240152</a:t>
            </a:r>
            <a:r>
              <a:rPr lang="en-US" sz="1400" dirty="0">
                <a:solidFill>
                  <a:schemeClr val="bg1"/>
                </a:solidFill>
              </a:rPr>
              <a:t>| </a:t>
            </a:r>
            <a:r>
              <a:rPr lang="en-US" sz="1400" dirty="0" err="1">
                <a:solidFill>
                  <a:schemeClr val="bg1"/>
                </a:solidFill>
              </a:rPr>
              <a:t>Umesh</a:t>
            </a:r>
            <a:r>
              <a:rPr lang="en-US" sz="1400" dirty="0">
                <a:solidFill>
                  <a:schemeClr val="bg1"/>
                </a:solidFill>
              </a:rPr>
              <a:t> Ranthilina K.M|   </a:t>
            </a:r>
            <a:r>
              <a:rPr lang="en-US" sz="1400" b="0" dirty="0">
                <a:solidFill>
                  <a:schemeClr val="bg1"/>
                </a:solidFill>
              </a:rPr>
              <a:t>2022-81</a:t>
            </a:r>
          </a:p>
          <a:p>
            <a:pPr algn="ctr"/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977" y="4114800"/>
            <a:ext cx="3810000" cy="2235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5941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9296400" cy="4714875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86B80F0-BAF1-45C8-A344-FAB48E34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09600"/>
            <a:ext cx="7315200" cy="792162"/>
          </a:xfrm>
        </p:spPr>
        <p:txBody>
          <a:bodyPr>
            <a:normAutofit/>
          </a:bodyPr>
          <a:lstStyle/>
          <a:p>
            <a:r>
              <a:rPr lang="en-US" dirty="0"/>
              <a:t> Stages of rice plant growth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40816D11-43CD-41A7-A9E9-14F35C2D692F}"/>
              </a:ext>
            </a:extLst>
          </p:cNvPr>
          <p:cNvSpPr/>
          <p:nvPr/>
        </p:nvSpPr>
        <p:spPr>
          <a:xfrm rot="5202321">
            <a:off x="10022221" y="1812015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DA2076-8797-4A34-8AF6-643DA4B4A208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IT19240152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 err="1">
                <a:solidFill>
                  <a:schemeClr val="tx1"/>
                </a:solidFill>
              </a:rPr>
              <a:t>K.M.Umesh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Ranthilina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0FCC08A-8FC6-4495-9474-991563B5A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26617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1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1907BF-7068-40C8-BC99-69F1AC540BF8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IT19240152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sz="1800" b="1" dirty="0" err="1">
                <a:solidFill>
                  <a:schemeClr val="tx1"/>
                </a:solidFill>
              </a:rPr>
              <a:t>Umesh</a:t>
            </a:r>
            <a:r>
              <a:rPr lang="en-US" sz="1800" b="1" dirty="0">
                <a:solidFill>
                  <a:schemeClr val="tx1"/>
                </a:solidFill>
              </a:rPr>
              <a:t> Ranthilina K.M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3943BF-194E-434C-B225-662E40289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122659"/>
              </p:ext>
            </p:extLst>
          </p:nvPr>
        </p:nvGraphicFramePr>
        <p:xfrm>
          <a:off x="2438400" y="457200"/>
          <a:ext cx="9448799" cy="5767984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1889760">
                  <a:extLst>
                    <a:ext uri="{9D8B030D-6E8A-4147-A177-3AD203B41FA5}">
                      <a16:colId xmlns:a16="http://schemas.microsoft.com/office/drawing/2014/main" val="6553651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865005271"/>
                    </a:ext>
                  </a:extLst>
                </a:gridCol>
                <a:gridCol w="1377008">
                  <a:extLst>
                    <a:ext uri="{9D8B030D-6E8A-4147-A177-3AD203B41FA5}">
                      <a16:colId xmlns:a16="http://schemas.microsoft.com/office/drawing/2014/main" val="2886931250"/>
                    </a:ext>
                  </a:extLst>
                </a:gridCol>
                <a:gridCol w="1294721">
                  <a:extLst>
                    <a:ext uri="{9D8B030D-6E8A-4147-A177-3AD203B41FA5}">
                      <a16:colId xmlns:a16="http://schemas.microsoft.com/office/drawing/2014/main" val="1128956520"/>
                    </a:ext>
                  </a:extLst>
                </a:gridCol>
                <a:gridCol w="1930751">
                  <a:extLst>
                    <a:ext uri="{9D8B030D-6E8A-4147-A177-3AD203B41FA5}">
                      <a16:colId xmlns:a16="http://schemas.microsoft.com/office/drawing/2014/main" val="4158845841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989137447"/>
                    </a:ext>
                  </a:extLst>
                </a:gridCol>
              </a:tblGrid>
              <a:tr h="16093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Adobe Devanagari"/>
                        </a:rPr>
                        <a:t> </a:t>
                      </a:r>
                      <a:r>
                        <a:rPr lang="en-US" sz="2800" b="1" dirty="0">
                          <a:effectLst/>
                          <a:latin typeface="Adobe Devanagari"/>
                        </a:rPr>
                        <a:t>Task</a:t>
                      </a:r>
                      <a:endParaRPr lang="en-US" sz="1800" b="1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dobe Devanagari"/>
                          <a:ea typeface="+mn-ea"/>
                          <a:cs typeface="+mn-cs"/>
                        </a:rPr>
                        <a:t>Rice Crop Height Measurement [3] </a:t>
                      </a:r>
                      <a:endParaRPr lang="en-US" sz="1600" b="1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dobe Devanagari"/>
                          <a:ea typeface="+mn-ea"/>
                          <a:cs typeface="+mn-cs"/>
                        </a:rPr>
                        <a:t>UAV-Based LIDAR [1,2]</a:t>
                      </a:r>
                      <a:endParaRPr lang="en-US" sz="1600" b="1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dobe Devanagari"/>
                          <a:ea typeface="+mn-ea"/>
                          <a:cs typeface="+mn-cs"/>
                        </a:rPr>
                        <a:t>Time-lapse camera [4]</a:t>
                      </a:r>
                    </a:p>
                  </a:txBody>
                  <a:tcPr marL="68580" marR="6858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Adobe Devanagari"/>
                          <a:ea typeface="+mn-ea"/>
                          <a:cs typeface="+mn-cs"/>
                        </a:rPr>
                        <a:t>Measurement of heights of rice and tiller fragmentation [5] </a:t>
                      </a:r>
                      <a:endParaRPr lang="en-US" sz="1600" b="1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effectLst/>
                          <a:latin typeface="Adobe Devanagari"/>
                        </a:rPr>
                        <a:t>E-</a:t>
                      </a:r>
                      <a:r>
                        <a:rPr lang="en-US" sz="1500" b="1" dirty="0" err="1">
                          <a:effectLst/>
                          <a:latin typeface="Adobe Devanagari"/>
                        </a:rPr>
                        <a:t>Ketha</a:t>
                      </a:r>
                      <a:endParaRPr lang="en-US" sz="1500" b="1" dirty="0">
                        <a:effectLst/>
                        <a:latin typeface="Adobe Devanaga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00" marR="4770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356095"/>
                  </a:ext>
                </a:extLst>
              </a:tr>
              <a:tr h="6437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Height measurement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664824"/>
                  </a:ext>
                </a:extLst>
              </a:tr>
              <a:tr h="6437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Growth phase deduction 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20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9153"/>
                  </a:ext>
                </a:extLst>
              </a:tr>
              <a:tr h="6179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Aerial Imagery Used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05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662439"/>
                  </a:ext>
                </a:extLst>
              </a:tr>
              <a:tr h="6437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classify rice plant height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05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50182"/>
                  </a:ext>
                </a:extLst>
              </a:tr>
              <a:tr h="16093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Propose Solution on how to growth of the plant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100" b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  <a:latin typeface="Adobe Devanagari"/>
                          <a:ea typeface="Calibri" panose="020F0502020204030204" pitchFamily="34" charset="0"/>
                          <a:cs typeface="Latha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100" b="0" dirty="0">
                        <a:effectLst/>
                        <a:latin typeface="Adobe Devanagari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846870"/>
                  </a:ext>
                </a:extLst>
              </a:tr>
            </a:tbl>
          </a:graphicData>
        </a:graphic>
      </p:graphicFrame>
      <p:sp>
        <p:nvSpPr>
          <p:cNvPr id="9" name="Title 2">
            <a:extLst>
              <a:ext uri="{FF2B5EF4-FFF2-40B4-BE49-F238E27FC236}">
                <a16:creationId xmlns:a16="http://schemas.microsoft.com/office/drawing/2014/main" id="{43E98665-E398-4136-86AF-CB02B0EE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133600"/>
            <a:ext cx="2286000" cy="2286000"/>
          </a:xfrm>
        </p:spPr>
        <p:txBody>
          <a:bodyPr>
            <a:normAutofit/>
          </a:bodyPr>
          <a:lstStyle/>
          <a:p>
            <a:r>
              <a:rPr lang="en-US" sz="4000" dirty="0"/>
              <a:t>Research Gap</a:t>
            </a:r>
          </a:p>
        </p:txBody>
      </p:sp>
    </p:spTree>
    <p:extLst>
      <p:ext uri="{BB962C8B-B14F-4D97-AF65-F5344CB8AC3E}">
        <p14:creationId xmlns:p14="http://schemas.microsoft.com/office/powerpoint/2010/main" val="1399791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0" y="578410"/>
            <a:ext cx="11684000" cy="792162"/>
          </a:xfrm>
        </p:spPr>
        <p:txBody>
          <a:bodyPr/>
          <a:lstStyle/>
          <a:p>
            <a:r>
              <a:rPr lang="en-US" dirty="0"/>
              <a:t>Research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48006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dobe Devanagari"/>
              </a:rPr>
              <a:t>Identification of growth deficiency being difficulty. </a:t>
            </a:r>
          </a:p>
          <a:p>
            <a:r>
              <a:rPr lang="en-US" sz="2400" dirty="0">
                <a:latin typeface="Adobe Devanagari"/>
              </a:rPr>
              <a:t>Finding the reasons without proper knowledge being difficult.</a:t>
            </a:r>
          </a:p>
          <a:p>
            <a:r>
              <a:rPr lang="en-US" sz="2400" dirty="0">
                <a:latin typeface="Adobe Devanagari"/>
              </a:rPr>
              <a:t>Some fertilizer not responding properly to crops.</a:t>
            </a:r>
          </a:p>
          <a:p>
            <a:pPr marL="0" indent="0">
              <a:buNone/>
            </a:pPr>
            <a:r>
              <a:rPr lang="en-US" sz="2400" dirty="0">
                <a:latin typeface="Adobe Devanagari"/>
              </a:rPr>
              <a:t>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4FF299D-91CF-4D84-AF28-E9DF59393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34A8AD-E493-4A69-BC1D-BB9C30315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9" r="27899"/>
          <a:stretch/>
        </p:blipFill>
        <p:spPr>
          <a:xfrm>
            <a:off x="7668377" y="-77912"/>
            <a:ext cx="4547057" cy="70138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800655-E89D-4745-97AF-F96DA5F1B27A}"/>
              </a:ext>
            </a:extLst>
          </p:cNvPr>
          <p:cNvSpPr/>
          <p:nvPr/>
        </p:nvSpPr>
        <p:spPr>
          <a:xfrm>
            <a:off x="3841160" y="6489804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IT19240152</a:t>
            </a:r>
            <a:r>
              <a:rPr lang="en-US" sz="1600" dirty="0">
                <a:solidFill>
                  <a:schemeClr val="tx1"/>
                </a:solidFill>
              </a:rPr>
              <a:t>| </a:t>
            </a:r>
            <a:r>
              <a:rPr lang="en-US" sz="1600" dirty="0" err="1">
                <a:solidFill>
                  <a:schemeClr val="tx1"/>
                </a:solidFill>
              </a:rPr>
              <a:t>Umesh</a:t>
            </a:r>
            <a:r>
              <a:rPr lang="en-US" sz="1600" dirty="0">
                <a:solidFill>
                  <a:schemeClr val="tx1"/>
                </a:solidFill>
              </a:rPr>
              <a:t> Ranthilina K.M|   </a:t>
            </a:r>
            <a:r>
              <a:rPr lang="en-US" sz="16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74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ield of green grass&#10;&#10;Description automatically generated with low confidence">
            <a:extLst>
              <a:ext uri="{FF2B5EF4-FFF2-40B4-BE49-F238E27FC236}">
                <a16:creationId xmlns:a16="http://schemas.microsoft.com/office/drawing/2014/main" id="{485698E6-483C-4814-8693-A93655BE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9570"/>
            <a:ext cx="12207594" cy="8218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67000" y="304800"/>
            <a:ext cx="10363200" cy="1470025"/>
          </a:xfrm>
        </p:spPr>
        <p:txBody>
          <a:bodyPr/>
          <a:lstStyle/>
          <a:p>
            <a:r>
              <a:rPr lang="en-US" dirty="0"/>
              <a:t>Main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D9E48-8181-4A19-8D0F-7119A6D59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6597" y="2824956"/>
            <a:ext cx="8534400" cy="120808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dobe Devanagari"/>
              </a:rPr>
              <a:t>Aid struggling rice </a:t>
            </a:r>
            <a:r>
              <a:rPr lang="en-US" b="1" dirty="0">
                <a:solidFill>
                  <a:schemeClr val="tx1"/>
                </a:solidFill>
                <a:latin typeface="Gill Sans MT" panose="020B0502020104020203" pitchFamily="34" charset="0"/>
              </a:rPr>
              <a:t>farmers</a:t>
            </a:r>
            <a:r>
              <a:rPr lang="en-US" b="1" dirty="0">
                <a:solidFill>
                  <a:schemeClr val="tx1"/>
                </a:solidFill>
                <a:latin typeface="Adobe Devanagari"/>
              </a:rPr>
              <a:t> by providing proper guidance for the most prevalent issues.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9E8A5D-5835-4AC9-91EB-09EA018DE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8AF45D52-69FA-4C4A-9ECE-1683FAE5EB3E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75DCBE65-F189-4679-A096-CD8439541005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2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24200" y="762000"/>
            <a:ext cx="11684000" cy="792162"/>
          </a:xfrm>
        </p:spPr>
        <p:txBody>
          <a:bodyPr/>
          <a:lstStyle/>
          <a:p>
            <a:r>
              <a:rPr lang="en-US" sz="4400" dirty="0">
                <a:latin typeface="Adobe Devanagari"/>
              </a:rPr>
              <a:t>Main </a:t>
            </a:r>
            <a:r>
              <a:rPr lang="en-US" sz="4400" dirty="0">
                <a:latin typeface="Gill Sans MT" panose="020B05020201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2908964"/>
            <a:ext cx="7010400" cy="10451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Adobe Devanagari"/>
              </a:rPr>
              <a:t>Identification of growth deficiency</a:t>
            </a:r>
            <a:endParaRPr lang="en-US" sz="40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CEB50F5-7743-470E-894C-F96C38FBE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25FA10-6623-4D7D-A0E5-3D8866116CEA}"/>
              </a:ext>
            </a:extLst>
          </p:cNvPr>
          <p:cNvCxnSpPr>
            <a:cxnSpLocks/>
          </p:cNvCxnSpPr>
          <p:nvPr/>
        </p:nvCxnSpPr>
        <p:spPr>
          <a:xfrm>
            <a:off x="-1823599" y="1561924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E82B9900-3BCE-45A5-A663-D1F8C665EFB1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32A17924-02F8-4A7F-9BE1-A760DAB7E9D7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0951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0"/>
          <p:cNvSpPr/>
          <p:nvPr/>
        </p:nvSpPr>
        <p:spPr>
          <a:xfrm>
            <a:off x="6452795" y="3402447"/>
            <a:ext cx="2108400" cy="3489600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30"/>
          <p:cNvSpPr/>
          <p:nvPr/>
        </p:nvSpPr>
        <p:spPr>
          <a:xfrm>
            <a:off x="1098051" y="4542647"/>
            <a:ext cx="2108400" cy="2561200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30"/>
          <p:cNvSpPr/>
          <p:nvPr/>
        </p:nvSpPr>
        <p:spPr>
          <a:xfrm>
            <a:off x="3753428" y="3831247"/>
            <a:ext cx="2108400" cy="3060800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1324529" y="5103454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1"/>
            <a:r>
              <a:rPr lang="en-US" sz="2400" b="1" dirty="0">
                <a:solidFill>
                  <a:schemeClr val="tx1"/>
                </a:solidFill>
                <a:latin typeface="Adobe Devanagari"/>
              </a:rPr>
              <a:t>Scan the image</a:t>
            </a:r>
          </a:p>
        </p:txBody>
      </p:sp>
      <p:sp>
        <p:nvSpPr>
          <p:cNvPr id="626" name="Google Shape;626;p30"/>
          <p:cNvSpPr/>
          <p:nvPr/>
        </p:nvSpPr>
        <p:spPr>
          <a:xfrm>
            <a:off x="1546557" y="3043137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30"/>
          <p:cNvSpPr/>
          <p:nvPr/>
        </p:nvSpPr>
        <p:spPr>
          <a:xfrm>
            <a:off x="4225860" y="2475977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" name="Google Shape;628;p30"/>
          <p:cNvSpPr/>
          <p:nvPr/>
        </p:nvSpPr>
        <p:spPr>
          <a:xfrm>
            <a:off x="6857792" y="2042195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4541631" y="2767288"/>
            <a:ext cx="612856" cy="612617"/>
            <a:chOff x="3671350" y="1353725"/>
            <a:chExt cx="1924800" cy="1924050"/>
          </a:xfrm>
          <a:solidFill>
            <a:schemeClr val="tx1"/>
          </a:solidFill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35" name="Google Shape;635;p30"/>
          <p:cNvGrpSpPr/>
          <p:nvPr/>
        </p:nvGrpSpPr>
        <p:grpSpPr>
          <a:xfrm>
            <a:off x="7164943" y="2348490"/>
            <a:ext cx="630044" cy="631803"/>
            <a:chOff x="1869175" y="3274825"/>
            <a:chExt cx="1567275" cy="1571650"/>
          </a:xfrm>
          <a:solidFill>
            <a:schemeClr val="tx1"/>
          </a:solidFill>
        </p:grpSpPr>
        <p:sp>
          <p:nvSpPr>
            <p:cNvPr id="636" name="Google Shape;636;p30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2191675" y="3274825"/>
              <a:ext cx="919349" cy="1014224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1920178" y="3302840"/>
            <a:ext cx="497177" cy="724989"/>
            <a:chOff x="2070550" y="767325"/>
            <a:chExt cx="1106150" cy="1613000"/>
          </a:xfrm>
          <a:solidFill>
            <a:schemeClr val="tx1"/>
          </a:solidFill>
        </p:grpSpPr>
        <p:sp>
          <p:nvSpPr>
            <p:cNvPr id="640" name="Google Shape;640;p30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</p:grpSp>
      <p:sp>
        <p:nvSpPr>
          <p:cNvPr id="36" name="Google Shape;620;p30">
            <a:extLst>
              <a:ext uri="{FF2B5EF4-FFF2-40B4-BE49-F238E27FC236}">
                <a16:creationId xmlns:a16="http://schemas.microsoft.com/office/drawing/2014/main" id="{9B6F92F1-9C21-4504-BE4D-7770A7A51D5C}"/>
              </a:ext>
            </a:extLst>
          </p:cNvPr>
          <p:cNvSpPr/>
          <p:nvPr/>
        </p:nvSpPr>
        <p:spPr>
          <a:xfrm>
            <a:off x="9084038" y="2746881"/>
            <a:ext cx="2108400" cy="4145166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" name="Google Shape;628;p30">
            <a:extLst>
              <a:ext uri="{FF2B5EF4-FFF2-40B4-BE49-F238E27FC236}">
                <a16:creationId xmlns:a16="http://schemas.microsoft.com/office/drawing/2014/main" id="{82ECE8B9-CCA2-4478-A7B9-2E1ED65213A0}"/>
              </a:ext>
            </a:extLst>
          </p:cNvPr>
          <p:cNvSpPr/>
          <p:nvPr/>
        </p:nvSpPr>
        <p:spPr>
          <a:xfrm>
            <a:off x="9544864" y="1301517"/>
            <a:ext cx="1244400" cy="1244400"/>
          </a:xfrm>
          <a:prstGeom prst="ellipse">
            <a:avLst/>
          </a:prstGeom>
          <a:solidFill>
            <a:srgbClr val="9CC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8" name="Google Shape;635;p30">
            <a:extLst>
              <a:ext uri="{FF2B5EF4-FFF2-40B4-BE49-F238E27FC236}">
                <a16:creationId xmlns:a16="http://schemas.microsoft.com/office/drawing/2014/main" id="{E3FB66B5-D922-4B31-9E74-80852E0D9768}"/>
              </a:ext>
            </a:extLst>
          </p:cNvPr>
          <p:cNvGrpSpPr/>
          <p:nvPr/>
        </p:nvGrpSpPr>
        <p:grpSpPr>
          <a:xfrm>
            <a:off x="9852015" y="1607812"/>
            <a:ext cx="630044" cy="631803"/>
            <a:chOff x="1869175" y="3274825"/>
            <a:chExt cx="1567275" cy="1571650"/>
          </a:xfrm>
          <a:solidFill>
            <a:schemeClr val="tx1"/>
          </a:solidFill>
        </p:grpSpPr>
        <p:sp>
          <p:nvSpPr>
            <p:cNvPr id="39" name="Google Shape;636;p30">
              <a:extLst>
                <a:ext uri="{FF2B5EF4-FFF2-40B4-BE49-F238E27FC236}">
                  <a16:creationId xmlns:a16="http://schemas.microsoft.com/office/drawing/2014/main" id="{BFDCB599-44E1-4A9D-960A-553A1474DF29}"/>
                </a:ext>
              </a:extLst>
            </p:cNvPr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637;p30">
              <a:extLst>
                <a:ext uri="{FF2B5EF4-FFF2-40B4-BE49-F238E27FC236}">
                  <a16:creationId xmlns:a16="http://schemas.microsoft.com/office/drawing/2014/main" id="{225CE579-01D9-4B9F-BB02-B382E82AB5C8}"/>
                </a:ext>
              </a:extLst>
            </p:cNvPr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638;p30">
              <a:extLst>
                <a:ext uri="{FF2B5EF4-FFF2-40B4-BE49-F238E27FC236}">
                  <a16:creationId xmlns:a16="http://schemas.microsoft.com/office/drawing/2014/main" id="{5AEC9525-F2B1-4C5E-87C3-717646E74658}"/>
                </a:ext>
              </a:extLst>
            </p:cNvPr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2" name="Google Shape;625;p30">
            <a:extLst>
              <a:ext uri="{FF2B5EF4-FFF2-40B4-BE49-F238E27FC236}">
                <a16:creationId xmlns:a16="http://schemas.microsoft.com/office/drawing/2014/main" id="{A43BDF91-3CDF-4E57-877D-F5C2C81A4E73}"/>
              </a:ext>
            </a:extLst>
          </p:cNvPr>
          <p:cNvSpPr txBox="1">
            <a:spLocks/>
          </p:cNvSpPr>
          <p:nvPr/>
        </p:nvSpPr>
        <p:spPr>
          <a:xfrm>
            <a:off x="3996426" y="4942955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Identify the height of the plant</a:t>
            </a:r>
          </a:p>
        </p:txBody>
      </p:sp>
      <p:sp>
        <p:nvSpPr>
          <p:cNvPr id="47" name="Google Shape;625;p30">
            <a:extLst>
              <a:ext uri="{FF2B5EF4-FFF2-40B4-BE49-F238E27FC236}">
                <a16:creationId xmlns:a16="http://schemas.microsoft.com/office/drawing/2014/main" id="{32A1751F-2208-42E9-9ABD-90E412F8AE03}"/>
              </a:ext>
            </a:extLst>
          </p:cNvPr>
          <p:cNvSpPr txBox="1">
            <a:spLocks/>
          </p:cNvSpPr>
          <p:nvPr/>
        </p:nvSpPr>
        <p:spPr>
          <a:xfrm>
            <a:off x="6680905" y="4287537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Calculate the growth</a:t>
            </a:r>
          </a:p>
        </p:txBody>
      </p:sp>
      <p:sp>
        <p:nvSpPr>
          <p:cNvPr id="48" name="Google Shape;625;p30">
            <a:extLst>
              <a:ext uri="{FF2B5EF4-FFF2-40B4-BE49-F238E27FC236}">
                <a16:creationId xmlns:a16="http://schemas.microsoft.com/office/drawing/2014/main" id="{BBE3F8D6-CA80-455C-9FE6-58000B018CA9}"/>
              </a:ext>
            </a:extLst>
          </p:cNvPr>
          <p:cNvSpPr txBox="1">
            <a:spLocks/>
          </p:cNvSpPr>
          <p:nvPr/>
        </p:nvSpPr>
        <p:spPr>
          <a:xfrm>
            <a:off x="9340359" y="3665337"/>
            <a:ext cx="1652180" cy="1106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 kern="12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12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1"/>
            <a:r>
              <a:rPr lang="en-US" sz="2400" b="1" kern="0" dirty="0">
                <a:solidFill>
                  <a:schemeClr val="tx1"/>
                </a:solidFill>
                <a:latin typeface="Adobe Devanagari"/>
              </a:rPr>
              <a:t>Provide solution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93EDEE-8810-42BF-8AA9-64667CB1086B}"/>
              </a:ext>
            </a:extLst>
          </p:cNvPr>
          <p:cNvSpPr txBox="1"/>
          <p:nvPr/>
        </p:nvSpPr>
        <p:spPr>
          <a:xfrm>
            <a:off x="649043" y="808712"/>
            <a:ext cx="7523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dobe Devanagari"/>
              </a:rPr>
              <a:t>Sub Objectives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E4E970-DAF2-45CD-A97F-0B829F21861E}"/>
              </a:ext>
            </a:extLst>
          </p:cNvPr>
          <p:cNvCxnSpPr>
            <a:cxnSpLocks/>
          </p:cNvCxnSpPr>
          <p:nvPr/>
        </p:nvCxnSpPr>
        <p:spPr>
          <a:xfrm>
            <a:off x="-2641767" y="1572986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BE695FF5-614B-41ED-97DA-8615AEF91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43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F7F454-1120-4294-89EC-88227144EF22}"/>
              </a:ext>
            </a:extLst>
          </p:cNvPr>
          <p:cNvSpPr/>
          <p:nvPr/>
        </p:nvSpPr>
        <p:spPr>
          <a:xfrm>
            <a:off x="0" y="0"/>
            <a:ext cx="6248400" cy="6857999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2741"/>
            <a:ext cx="6629400" cy="3368822"/>
          </a:xfrm>
        </p:spPr>
        <p:txBody>
          <a:bodyPr>
            <a:normAutofit/>
          </a:bodyPr>
          <a:lstStyle/>
          <a:p>
            <a:r>
              <a:rPr lang="en-US" sz="5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376D-9D52-4B6D-8D14-D4366405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150" y="2438400"/>
            <a:ext cx="5842000" cy="198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Diagram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Technologies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Requirements</a:t>
            </a:r>
          </a:p>
          <a:p>
            <a:pPr marL="0" indent="0">
              <a:buNone/>
            </a:pPr>
            <a:r>
              <a:rPr lang="en-US" sz="2800" dirty="0">
                <a:latin typeface="Adobe Devanagari"/>
              </a:rPr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1440010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4FF299D-91CF-4D84-AF28-E9DF59393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9DA3950A-A5E4-4650-806C-E15C2ED19647}"/>
              </a:ext>
            </a:extLst>
          </p:cNvPr>
          <p:cNvSpPr/>
          <p:nvPr/>
        </p:nvSpPr>
        <p:spPr>
          <a:xfrm rot="5202321">
            <a:off x="-1134988" y="3656479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B7BC8C6C-4F18-4D0F-84D4-AA2E3714E387}"/>
              </a:ext>
            </a:extLst>
          </p:cNvPr>
          <p:cNvSpPr/>
          <p:nvPr/>
        </p:nvSpPr>
        <p:spPr>
          <a:xfrm rot="6645098">
            <a:off x="418357" y="4129706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09199" y="527327"/>
            <a:ext cx="11684000" cy="792162"/>
          </a:xfrm>
        </p:spPr>
        <p:txBody>
          <a:bodyPr/>
          <a:lstStyle/>
          <a:p>
            <a:r>
              <a:rPr lang="en-US" dirty="0"/>
              <a:t>System Diagram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DE7512-6903-46A8-86E9-57CB0E9ED5AB}"/>
              </a:ext>
            </a:extLst>
          </p:cNvPr>
          <p:cNvGrpSpPr/>
          <p:nvPr/>
        </p:nvGrpSpPr>
        <p:grpSpPr>
          <a:xfrm rot="19242393">
            <a:off x="-135535" y="-1304708"/>
            <a:ext cx="1458688" cy="1777253"/>
            <a:chOff x="5992131" y="5189220"/>
            <a:chExt cx="652509" cy="73197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1A7CF4-9619-4F66-9228-7891B379A5BA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42E534-F10F-44A0-8CCC-962123C110F3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D47420C-E196-46C5-9DE9-BDC815D365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t="2596" r="3502" b="4424"/>
          <a:stretch/>
        </p:blipFill>
        <p:spPr>
          <a:xfrm>
            <a:off x="3962400" y="1353839"/>
            <a:ext cx="7508400" cy="44167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61664F-845B-48A9-9075-3D5D32B6A20B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IT19240152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 err="1">
                <a:solidFill>
                  <a:schemeClr val="tx1"/>
                </a:solidFill>
              </a:rPr>
              <a:t>K.M.Umesh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Ranthilina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7016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C0E1C0B-19BA-461F-9A1A-36985D95FE6D}"/>
              </a:ext>
            </a:extLst>
          </p:cNvPr>
          <p:cNvSpPr/>
          <p:nvPr/>
        </p:nvSpPr>
        <p:spPr>
          <a:xfrm>
            <a:off x="-1451610" y="3708125"/>
            <a:ext cx="4210050" cy="31498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C746FF-B2B2-4EA0-9FFA-1DCDB6BCD614}"/>
              </a:ext>
            </a:extLst>
          </p:cNvPr>
          <p:cNvSpPr/>
          <p:nvPr/>
        </p:nvSpPr>
        <p:spPr>
          <a:xfrm>
            <a:off x="4629151" y="1824836"/>
            <a:ext cx="4210050" cy="18874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7BE02D-A261-49EC-9B0D-D81E11559B60}"/>
              </a:ext>
            </a:extLst>
          </p:cNvPr>
          <p:cNvSpPr/>
          <p:nvPr/>
        </p:nvSpPr>
        <p:spPr>
          <a:xfrm>
            <a:off x="0" y="1"/>
            <a:ext cx="4644389" cy="37122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5403646"/>
            <a:ext cx="11684000" cy="792162"/>
          </a:xfrm>
        </p:spPr>
        <p:txBody>
          <a:bodyPr/>
          <a:lstStyle/>
          <a:p>
            <a:r>
              <a:rPr lang="en-US" dirty="0"/>
              <a:t>Technologies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D6C77-8F46-4017-B433-332820FA5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35"/>
          <a:stretch/>
        </p:blipFill>
        <p:spPr>
          <a:xfrm>
            <a:off x="5699021" y="4955918"/>
            <a:ext cx="949429" cy="1687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1" y="4606538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46" y="1997076"/>
            <a:ext cx="1393675" cy="1486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927" y="251155"/>
            <a:ext cx="7692167" cy="31778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A61FFE3-B89B-4475-AF80-5473ABB28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7" y="4083359"/>
            <a:ext cx="2416326" cy="241632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B926D75-49F7-44CE-9199-CEABB329DE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-643120"/>
            <a:ext cx="4237226" cy="282481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49C34EB-0F46-4027-9BD4-BF54AD2DB7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7854CF-1DD5-4247-8CA0-2BBD1B74C24B}"/>
              </a:ext>
            </a:extLst>
          </p:cNvPr>
          <p:cNvSpPr/>
          <p:nvPr/>
        </p:nvSpPr>
        <p:spPr>
          <a:xfrm>
            <a:off x="0" y="-436532"/>
            <a:ext cx="4629150" cy="414879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9C85EA-8586-47A7-AEA8-2B8D8E92AE79}"/>
              </a:ext>
            </a:extLst>
          </p:cNvPr>
          <p:cNvCxnSpPr>
            <a:cxnSpLocks/>
          </p:cNvCxnSpPr>
          <p:nvPr/>
        </p:nvCxnSpPr>
        <p:spPr>
          <a:xfrm>
            <a:off x="4629150" y="1824837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5DE1A8-36D8-47FC-BDB6-356E5939115F}"/>
              </a:ext>
            </a:extLst>
          </p:cNvPr>
          <p:cNvCxnSpPr>
            <a:cxnSpLocks/>
          </p:cNvCxnSpPr>
          <p:nvPr/>
        </p:nvCxnSpPr>
        <p:spPr>
          <a:xfrm>
            <a:off x="4629150" y="3712263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E03440-E2D1-4AA7-B15D-905B418E01D0}"/>
              </a:ext>
            </a:extLst>
          </p:cNvPr>
          <p:cNvCxnSpPr>
            <a:cxnSpLocks/>
          </p:cNvCxnSpPr>
          <p:nvPr/>
        </p:nvCxnSpPr>
        <p:spPr>
          <a:xfrm>
            <a:off x="2743200" y="3712263"/>
            <a:ext cx="0" cy="4632130"/>
          </a:xfrm>
          <a:prstGeom prst="line">
            <a:avLst/>
          </a:prstGeom>
          <a:ln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35F849-FA41-4C0C-897B-F8191CD22DE4}"/>
              </a:ext>
            </a:extLst>
          </p:cNvPr>
          <p:cNvCxnSpPr>
            <a:cxnSpLocks/>
          </p:cNvCxnSpPr>
          <p:nvPr/>
        </p:nvCxnSpPr>
        <p:spPr>
          <a:xfrm>
            <a:off x="5181600" y="3712263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3A105-D2E9-4DD8-ABF9-703A211CDC50}"/>
              </a:ext>
            </a:extLst>
          </p:cNvPr>
          <p:cNvSpPr/>
          <p:nvPr/>
        </p:nvSpPr>
        <p:spPr>
          <a:xfrm>
            <a:off x="15240" y="-436532"/>
            <a:ext cx="4629150" cy="4148795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5DA1E9-5E41-4278-BE2B-DF90FAC4CA58}"/>
              </a:ext>
            </a:extLst>
          </p:cNvPr>
          <p:cNvCxnSpPr>
            <a:cxnSpLocks/>
          </p:cNvCxnSpPr>
          <p:nvPr/>
        </p:nvCxnSpPr>
        <p:spPr>
          <a:xfrm>
            <a:off x="2758440" y="3712263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EE24233-7D09-4BD0-B5BF-3B70F27FE2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58" y="3903497"/>
            <a:ext cx="2965530" cy="103793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B38293-9F6D-4109-8D80-4AF343A725B8}"/>
              </a:ext>
            </a:extLst>
          </p:cNvPr>
          <p:cNvCxnSpPr>
            <a:cxnSpLocks/>
          </p:cNvCxnSpPr>
          <p:nvPr/>
        </p:nvCxnSpPr>
        <p:spPr>
          <a:xfrm>
            <a:off x="7008519" y="5147154"/>
            <a:ext cx="0" cy="463213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EA9806-AA76-4E27-B917-27AC6E3EA625}"/>
              </a:ext>
            </a:extLst>
          </p:cNvPr>
          <p:cNvCxnSpPr>
            <a:cxnSpLocks/>
          </p:cNvCxnSpPr>
          <p:nvPr/>
        </p:nvCxnSpPr>
        <p:spPr>
          <a:xfrm>
            <a:off x="5181600" y="5147154"/>
            <a:ext cx="4210050" cy="0"/>
          </a:xfrm>
          <a:prstGeom prst="line">
            <a:avLst/>
          </a:prstGeom>
          <a:ln w="28575">
            <a:solidFill>
              <a:srgbClr val="6E9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889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E7FE-EE4E-4D3A-8C6A-07F79F30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66E21-EC04-41D5-B018-2CF8DCFA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182908"/>
            <a:ext cx="11684000" cy="5181600"/>
          </a:xfrm>
        </p:spPr>
        <p:txBody>
          <a:bodyPr>
            <a:normAutofit/>
          </a:bodyPr>
          <a:lstStyle/>
          <a:p>
            <a:pPr marL="800100" lvl="2" indent="0">
              <a:buNone/>
            </a:pPr>
            <a:r>
              <a:rPr lang="en-US" sz="1800" dirty="0"/>
              <a:t>		</a:t>
            </a:r>
          </a:p>
          <a:p>
            <a:r>
              <a:rPr lang="en-US" sz="2800" dirty="0"/>
              <a:t>Object detection –</a:t>
            </a:r>
            <a:r>
              <a:rPr lang="en-US" sz="2000" dirty="0"/>
              <a:t>                                             </a:t>
            </a:r>
          </a:p>
          <a:p>
            <a:pPr marL="1085850" lvl="2" indent="-285750"/>
            <a:r>
              <a:rPr lang="en-US" sz="2000" dirty="0"/>
              <a:t>Fast R-CNN</a:t>
            </a:r>
          </a:p>
          <a:p>
            <a:pPr marL="1085850" lvl="2" indent="-285750"/>
            <a:r>
              <a:rPr lang="en-US" sz="2000" dirty="0"/>
              <a:t>Faster R-CNN</a:t>
            </a:r>
          </a:p>
          <a:p>
            <a:pPr marL="1085850" lvl="2" indent="-285750"/>
            <a:r>
              <a:rPr lang="en-US" sz="2000" dirty="0"/>
              <a:t>Region-based Convolutional Neural Networks (R-CNN)</a:t>
            </a:r>
          </a:p>
          <a:p>
            <a:pPr marL="1085850" lvl="2" indent="-285750"/>
            <a:r>
              <a:rPr lang="en-US" sz="2000" dirty="0"/>
              <a:t>Region-based Fully Convolutional Network (R-FCN)</a:t>
            </a:r>
          </a:p>
          <a:p>
            <a:pPr marL="1085850" lvl="2" indent="-285750"/>
            <a:r>
              <a:rPr lang="en-US" sz="2000" dirty="0"/>
              <a:t>Single Shot Detector (SSD)</a:t>
            </a:r>
          </a:p>
          <a:p>
            <a:pPr marL="1085850" lvl="2" indent="-285750"/>
            <a:r>
              <a:rPr lang="en-US" sz="2000" dirty="0"/>
              <a:t>YOLO (You Only Look Once)</a:t>
            </a:r>
          </a:p>
          <a:p>
            <a:pPr marL="800100" lvl="2" indent="0">
              <a:buNone/>
            </a:pPr>
            <a:endParaRPr lang="en-US" sz="1800" dirty="0"/>
          </a:p>
          <a:p>
            <a:pPr marL="800100" lvl="2" indent="0">
              <a:buNone/>
            </a:pPr>
            <a:endParaRPr lang="en-US" sz="1800" dirty="0"/>
          </a:p>
          <a:p>
            <a:pPr marL="800100" lvl="2" indent="0">
              <a:buNone/>
            </a:pPr>
            <a:endParaRPr lang="en-US" dirty="0"/>
          </a:p>
        </p:txBody>
      </p:sp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201EE43B-0DEB-4666-B7E2-399AB9EE40B0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D71D3192-1140-4F74-A9CE-CC610E76E2A0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0C2162F-5586-43DE-B00C-4AAA7E23E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46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29000" y="510436"/>
            <a:ext cx="11684000" cy="792162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630"/>
            <a:ext cx="615315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System requirements</a:t>
            </a:r>
          </a:p>
          <a:p>
            <a:pPr lvl="2"/>
            <a:r>
              <a:rPr lang="en-US" sz="1800" dirty="0"/>
              <a:t>Average processing power (2GHz)</a:t>
            </a:r>
          </a:p>
          <a:p>
            <a:pPr lvl="2"/>
            <a:r>
              <a:rPr lang="en-US" sz="1800" dirty="0"/>
              <a:t>Average RAM (2GB)</a:t>
            </a:r>
          </a:p>
          <a:p>
            <a:pPr lvl="2"/>
            <a:r>
              <a:rPr lang="en-US" sz="1800" dirty="0"/>
              <a:t>Average storage memory 1GB free</a:t>
            </a:r>
          </a:p>
          <a:p>
            <a:pPr lvl="2"/>
            <a:r>
              <a:rPr lang="en-US" sz="1800" dirty="0"/>
              <a:t>Internet connection</a:t>
            </a:r>
          </a:p>
          <a:p>
            <a:r>
              <a:rPr lang="en-US" sz="2400" dirty="0"/>
              <a:t>Non-functional requirements</a:t>
            </a:r>
          </a:p>
          <a:p>
            <a:pPr lvl="2"/>
            <a:r>
              <a:rPr lang="en-US" sz="1800" dirty="0"/>
              <a:t>Reliability</a:t>
            </a:r>
          </a:p>
          <a:p>
            <a:pPr lvl="2"/>
            <a:r>
              <a:rPr lang="en-US" sz="1800" dirty="0"/>
              <a:t>Availability</a:t>
            </a:r>
          </a:p>
          <a:p>
            <a:pPr lvl="2"/>
            <a:r>
              <a:rPr lang="en-US" sz="1800" dirty="0"/>
              <a:t>Performance</a:t>
            </a:r>
          </a:p>
          <a:p>
            <a:r>
              <a:rPr lang="en-US" sz="2400" dirty="0"/>
              <a:t>Personal requirements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Basic smartphone knowledge</a:t>
            </a:r>
          </a:p>
          <a:p>
            <a:pPr lvl="2"/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625687-4A41-40E5-BC19-0EDFB90F9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4DC6C2-04B6-4255-AD57-1644694FE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" r="24281"/>
          <a:stretch/>
        </p:blipFill>
        <p:spPr>
          <a:xfrm>
            <a:off x="6391154" y="30089"/>
            <a:ext cx="5791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9F7A2C-E769-4668-9CF3-3541442CC5C3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F21605-0CCC-42F2-B69B-13D286B6EFFE}"/>
              </a:ext>
            </a:extLst>
          </p:cNvPr>
          <p:cNvCxnSpPr>
            <a:cxnSpLocks/>
          </p:cNvCxnSpPr>
          <p:nvPr/>
        </p:nvCxnSpPr>
        <p:spPr>
          <a:xfrm>
            <a:off x="-2279106" y="130259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557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5612-C79F-4CEA-AA94-4E545E54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0" y="4876800"/>
            <a:ext cx="2955896" cy="2576138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WBS</a:t>
            </a:r>
            <a:r>
              <a:rPr lang="en-US" dirty="0"/>
              <a:t>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BE899-275B-429A-B787-2E739F17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17AB-D03F-4B44-8C22-E6966849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F294B16-3F00-4C70-B6B2-10A8C01AF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0816D11-43CD-41A7-A9E9-14F35C2D692F}"/>
              </a:ext>
            </a:extLst>
          </p:cNvPr>
          <p:cNvSpPr/>
          <p:nvPr/>
        </p:nvSpPr>
        <p:spPr>
          <a:xfrm rot="5202321">
            <a:off x="10022221" y="1812015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735AC2-CB00-4A8E-A8AC-124532C91890}"/>
              </a:ext>
            </a:extLst>
          </p:cNvPr>
          <p:cNvGrpSpPr/>
          <p:nvPr/>
        </p:nvGrpSpPr>
        <p:grpSpPr>
          <a:xfrm rot="8403724">
            <a:off x="8686726" y="6707947"/>
            <a:ext cx="1458688" cy="1777253"/>
            <a:chOff x="5992131" y="5189220"/>
            <a:chExt cx="652509" cy="73197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15AFB4-CEA9-472C-9192-0A6318B01E3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39FEC1-0012-4D58-B5C7-8CF9B9E284F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2C8A93-A7F7-47CB-B187-8B3CDCCD2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4"/>
          <a:stretch/>
        </p:blipFill>
        <p:spPr>
          <a:xfrm>
            <a:off x="-191776" y="36551"/>
            <a:ext cx="7931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47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5612-C79F-4CEA-AA94-4E545E54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0" y="4876800"/>
            <a:ext cx="2955896" cy="2576138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Grant</a:t>
            </a:r>
            <a:r>
              <a:rPr lang="en-US" dirty="0"/>
              <a:t>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BE899-275B-429A-B787-2E739F17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F17AB-D03F-4B44-8C22-E6966849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329940"/>
            <a:ext cx="121920" cy="198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C4CE9-9A77-48C0-8704-5854CD35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5" y="228600"/>
            <a:ext cx="8761551" cy="568362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F294B16-3F00-4C70-B6B2-10A8C01AF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0816D11-43CD-41A7-A9E9-14F35C2D692F}"/>
              </a:ext>
            </a:extLst>
          </p:cNvPr>
          <p:cNvSpPr/>
          <p:nvPr/>
        </p:nvSpPr>
        <p:spPr>
          <a:xfrm rot="5202321">
            <a:off x="10022221" y="1812015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735AC2-CB00-4A8E-A8AC-124532C91890}"/>
              </a:ext>
            </a:extLst>
          </p:cNvPr>
          <p:cNvGrpSpPr/>
          <p:nvPr/>
        </p:nvGrpSpPr>
        <p:grpSpPr>
          <a:xfrm rot="8403724">
            <a:off x="8686726" y="6707947"/>
            <a:ext cx="1458688" cy="1777253"/>
            <a:chOff x="5992131" y="5189220"/>
            <a:chExt cx="652509" cy="73197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15AFB4-CEA9-472C-9192-0A6318B01E3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39FEC1-0012-4D58-B5C7-8CF9B9E284F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9F9995AC-E6D9-49E6-9DD5-6B4CBE597167}"/>
              </a:ext>
            </a:extLst>
          </p:cNvPr>
          <p:cNvSpPr/>
          <p:nvPr/>
        </p:nvSpPr>
        <p:spPr>
          <a:xfrm rot="5202321">
            <a:off x="10022221" y="1812016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461865-97E8-4ED7-B8A7-0C78CADFED66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IT19240152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 err="1">
                <a:solidFill>
                  <a:schemeClr val="tx1"/>
                </a:solidFill>
              </a:rPr>
              <a:t>K.M.Umesh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Ranthilina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3402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10363200" cy="136207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734" y="808825"/>
            <a:ext cx="11201400" cy="6006146"/>
          </a:xfrm>
        </p:spPr>
        <p:txBody>
          <a:bodyPr>
            <a:normAutofit fontScale="92500" lnSpcReduction="20000"/>
          </a:bodyPr>
          <a:lstStyle/>
          <a:p>
            <a:endParaRPr lang="en-US" sz="1600" dirty="0"/>
          </a:p>
          <a:p>
            <a:r>
              <a:rPr lang="en-US" sz="1600" dirty="0"/>
              <a:t>[1] Zhang, Lei, and Tony E. Grift. “A LIDAR-Based Crop Height Measurement System for </a:t>
            </a:r>
            <a:r>
              <a:rPr lang="en-US" sz="1600" dirty="0" err="1"/>
              <a:t>Miscanthus</a:t>
            </a:r>
            <a:r>
              <a:rPr lang="en-US" sz="1600" dirty="0"/>
              <a:t> </a:t>
            </a:r>
            <a:r>
              <a:rPr lang="en-US" sz="1600" dirty="0" err="1"/>
              <a:t>Giganteus</a:t>
            </a:r>
            <a:r>
              <a:rPr lang="en-US" sz="1600" dirty="0"/>
              <a:t>.” Computers and Electronics in Agriculture, vol. 85, 1 July 2012, pp. 70–76, www.sciencedirect.com/science/article/abs/pii/S0168169912000877?via%3Dihub, 10.1016/j.compag.2012.04.001. Accessed 24 Jan. 2022.</a:t>
            </a:r>
          </a:p>
          <a:p>
            <a:endParaRPr lang="en-US" sz="1600" dirty="0"/>
          </a:p>
          <a:p>
            <a:r>
              <a:rPr lang="en-US" sz="1600" dirty="0"/>
              <a:t>[2] ten </a:t>
            </a:r>
            <a:r>
              <a:rPr lang="en-US" sz="1600" dirty="0" err="1"/>
              <a:t>Harkel</a:t>
            </a:r>
            <a:r>
              <a:rPr lang="en-US" sz="1600" dirty="0"/>
              <a:t>, </a:t>
            </a:r>
            <a:r>
              <a:rPr lang="en-US" sz="1600" dirty="0" err="1"/>
              <a:t>Jelle</a:t>
            </a:r>
            <a:r>
              <a:rPr lang="en-US" sz="1600" dirty="0"/>
              <a:t>, et al. “Biomass and Crop Height Estimation of Different Crops Using UAV-Based </a:t>
            </a:r>
            <a:r>
              <a:rPr lang="en-US" sz="1600" dirty="0" err="1"/>
              <a:t>Lidar</a:t>
            </a:r>
            <a:r>
              <a:rPr lang="en-US" sz="1600" dirty="0"/>
              <a:t>.” </a:t>
            </a:r>
            <a:r>
              <a:rPr lang="en-US" sz="1600" i="1" dirty="0"/>
              <a:t>Remote Sensing</a:t>
            </a:r>
            <a:r>
              <a:rPr lang="en-US" sz="1600" dirty="0"/>
              <a:t>, vol. 12, no. 1, 18 Dec. 2019, p. 17, 10.3390/rs12010017. Accessed 23 Aug. 2020.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 [3] </a:t>
            </a:r>
            <a:r>
              <a:rPr lang="en-US" sz="1600" dirty="0" err="1"/>
              <a:t>Sritarapipat</a:t>
            </a:r>
            <a:r>
              <a:rPr lang="en-US" sz="1600" dirty="0"/>
              <a:t>, </a:t>
            </a:r>
            <a:r>
              <a:rPr lang="en-US" sz="1600" dirty="0" err="1"/>
              <a:t>Tanakorn</a:t>
            </a:r>
            <a:r>
              <a:rPr lang="en-US" sz="1600" dirty="0"/>
              <a:t>, et al. “Automatic Rice Crop Height Measurement Using a Field Server and Digital Image Processing.” Sensors (Basel, Switzerland), vol. 14, no. 1, 7 Jan. 2014, pp. 900–926, www.ncbi.nlm.nih.gov/pmc/articles/PMC3926593/, 10.3390/s140100900. Accessed 24 Jan. 2022.</a:t>
            </a:r>
          </a:p>
          <a:p>
            <a:endParaRPr lang="en-US" sz="1600" dirty="0"/>
          </a:p>
          <a:p>
            <a:r>
              <a:rPr lang="en-US" sz="1600" dirty="0"/>
              <a:t>[4] Mano, Masayoshi. “Precise and Continuous Measurement of Plant Heights in an Agricultural Field Using a Time-Lapse Camera.” </a:t>
            </a:r>
            <a:r>
              <a:rPr lang="en-US" sz="1600" i="1" dirty="0"/>
              <a:t>Journal of Agricultural Meteorology</a:t>
            </a:r>
            <a:r>
              <a:rPr lang="en-US" sz="1600" dirty="0"/>
              <a:t>, vol. 73, no. 3, 2017, pp. 100–108, www.jstage.jst.go.jp/article/agrmet/73/3/73_D-16-00021/_pdf#:~:text=The%20direct%20method%20for%20measuring, 10.2480/agrmet.d-16-00021. Accessed 15 Oct. 2020.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[5] </a:t>
            </a:r>
            <a:r>
              <a:rPr lang="en-US" sz="1600" dirty="0" err="1"/>
              <a:t>Constantino</a:t>
            </a:r>
            <a:r>
              <a:rPr lang="en-US" sz="1600" dirty="0"/>
              <a:t>, Karol Paulette, et al. “Towards an Automated Plant Height Measurement and Tiller Segmentation of Rice Crops Using Image Processing.” </a:t>
            </a:r>
            <a:r>
              <a:rPr lang="en-US" sz="1600" i="1" dirty="0"/>
              <a:t>Semantic Scholar</a:t>
            </a:r>
            <a:r>
              <a:rPr lang="en-US" sz="1600" dirty="0"/>
              <a:t>, 2018, www.semanticscholar.org/paper/Towards-an-Automated-Plant-Height-Measurement-and-Constantino-Gonzales/130b9345f61bd73b896b9c021a93957c6030b786. Accessed 24 Jan. 2022</a:t>
            </a:r>
          </a:p>
          <a:p>
            <a:endParaRPr lang="en-US" sz="1600" dirty="0"/>
          </a:p>
          <a:p>
            <a:r>
              <a:rPr lang="en-US" sz="1600" dirty="0"/>
              <a:t>[6] www.researchgate.net/figure/Growth-phases-of-a-rice-paddy-with-water-fertilizer-and-pesticide-management-Adapted_fig1_336810143.</a:t>
            </a:r>
          </a:p>
          <a:p>
            <a:r>
              <a:rPr lang="en-US" sz="1600" dirty="0"/>
              <a:t>‌</a:t>
            </a:r>
          </a:p>
          <a:p>
            <a:r>
              <a:rPr lang="en-US" sz="1600" dirty="0"/>
              <a:t>[7] “Measuring Productivity and Growth Rates | Macroeconomics.” Courses.lumenlearning.com, courses.lumenlearning.com/</a:t>
            </a:r>
            <a:r>
              <a:rPr lang="en-US" sz="1600" dirty="0" err="1"/>
              <a:t>wm</a:t>
            </a:r>
            <a:r>
              <a:rPr lang="en-US" sz="1600" dirty="0"/>
              <a:t>-macroeconomics/chapter/reading-the-new-economy-controversy/.</a:t>
            </a:r>
          </a:p>
          <a:p>
            <a:r>
              <a:rPr lang="en-US" sz="1600" dirty="0"/>
              <a:t>‌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F1D85-00F8-450E-ABC0-FC77E19F3179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IT19240152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 err="1">
                <a:solidFill>
                  <a:schemeClr val="tx1"/>
                </a:solidFill>
              </a:rPr>
              <a:t>Umesh</a:t>
            </a:r>
            <a:r>
              <a:rPr lang="en-US" b="1" dirty="0">
                <a:solidFill>
                  <a:schemeClr val="tx1"/>
                </a:solidFill>
              </a:rPr>
              <a:t> Ranthilina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K.M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D3F6685-CC88-476E-9AEE-084382A4E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0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61153" y="236411"/>
            <a:ext cx="10363200" cy="1470025"/>
          </a:xfrm>
        </p:spPr>
        <p:txBody>
          <a:bodyPr/>
          <a:lstStyle/>
          <a:p>
            <a:r>
              <a:rPr lang="en-US" dirty="0"/>
              <a:t>Sub objectives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9E8A5D-5835-4AC9-91EB-09EA018DE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235EF1F-18F2-4D47-BF8A-BC0D08B4A9CF}"/>
              </a:ext>
            </a:extLst>
          </p:cNvPr>
          <p:cNvGrpSpPr/>
          <p:nvPr/>
        </p:nvGrpSpPr>
        <p:grpSpPr>
          <a:xfrm>
            <a:off x="1524000" y="2133600"/>
            <a:ext cx="2209800" cy="2276484"/>
            <a:chOff x="2555334" y="2506651"/>
            <a:chExt cx="1909804" cy="2047884"/>
          </a:xfrm>
        </p:grpSpPr>
        <p:sp>
          <p:nvSpPr>
            <p:cNvPr id="17" name="Google Shape;566;p28">
              <a:extLst>
                <a:ext uri="{FF2B5EF4-FFF2-40B4-BE49-F238E27FC236}">
                  <a16:creationId xmlns:a16="http://schemas.microsoft.com/office/drawing/2014/main" id="{92C72FB7-F881-4524-B5DA-D18AC1C1A633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567;p28">
              <a:extLst>
                <a:ext uri="{FF2B5EF4-FFF2-40B4-BE49-F238E27FC236}">
                  <a16:creationId xmlns:a16="http://schemas.microsoft.com/office/drawing/2014/main" id="{11D6D54A-764D-48FF-9FF0-193DF4412C49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568;p28">
              <a:extLst>
                <a:ext uri="{FF2B5EF4-FFF2-40B4-BE49-F238E27FC236}">
                  <a16:creationId xmlns:a16="http://schemas.microsoft.com/office/drawing/2014/main" id="{AC8310C5-0B99-4F9C-90AD-D757D8B1648D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569;p28">
              <a:extLst>
                <a:ext uri="{FF2B5EF4-FFF2-40B4-BE49-F238E27FC236}">
                  <a16:creationId xmlns:a16="http://schemas.microsoft.com/office/drawing/2014/main" id="{047FAD59-2CBF-49D2-B981-3A61C3B22B2A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570;p28">
              <a:extLst>
                <a:ext uri="{FF2B5EF4-FFF2-40B4-BE49-F238E27FC236}">
                  <a16:creationId xmlns:a16="http://schemas.microsoft.com/office/drawing/2014/main" id="{DFD7F9ED-E76B-43E1-936B-6D591734ADA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581;p28">
              <a:extLst>
                <a:ext uri="{FF2B5EF4-FFF2-40B4-BE49-F238E27FC236}">
                  <a16:creationId xmlns:a16="http://schemas.microsoft.com/office/drawing/2014/main" id="{4902BB3B-11D8-41C7-B8C4-861FC8DE15A1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23" name="Google Shape;582;p28">
                <a:extLst>
                  <a:ext uri="{FF2B5EF4-FFF2-40B4-BE49-F238E27FC236}">
                    <a16:creationId xmlns:a16="http://schemas.microsoft.com/office/drawing/2014/main" id="{05D0DB32-226B-4E12-8FBE-D6D6829A352B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583;p28">
                <a:extLst>
                  <a:ext uri="{FF2B5EF4-FFF2-40B4-BE49-F238E27FC236}">
                    <a16:creationId xmlns:a16="http://schemas.microsoft.com/office/drawing/2014/main" id="{F2CF76E7-0725-4934-8DA8-D7A96133CA0E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584;p28">
                <a:extLst>
                  <a:ext uri="{FF2B5EF4-FFF2-40B4-BE49-F238E27FC236}">
                    <a16:creationId xmlns:a16="http://schemas.microsoft.com/office/drawing/2014/main" id="{59714C1D-09C7-4A7C-956C-8EA69CE9EC63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585;p28">
                <a:extLst>
                  <a:ext uri="{FF2B5EF4-FFF2-40B4-BE49-F238E27FC236}">
                    <a16:creationId xmlns:a16="http://schemas.microsoft.com/office/drawing/2014/main" id="{E4B5A6BA-6B3F-489E-8A81-3858CEAC3C8A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586;p28">
                <a:extLst>
                  <a:ext uri="{FF2B5EF4-FFF2-40B4-BE49-F238E27FC236}">
                    <a16:creationId xmlns:a16="http://schemas.microsoft.com/office/drawing/2014/main" id="{226F64F3-2170-4307-B8E5-5EF7CC8DED57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587;p28">
                <a:extLst>
                  <a:ext uri="{FF2B5EF4-FFF2-40B4-BE49-F238E27FC236}">
                    <a16:creationId xmlns:a16="http://schemas.microsoft.com/office/drawing/2014/main" id="{568EEB47-665D-4AD4-ADC5-EB4E8DC89261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B745964-EEC0-4383-84CD-E0939AB789C6}"/>
              </a:ext>
            </a:extLst>
          </p:cNvPr>
          <p:cNvGrpSpPr/>
          <p:nvPr/>
        </p:nvGrpSpPr>
        <p:grpSpPr>
          <a:xfrm>
            <a:off x="3879739" y="2133600"/>
            <a:ext cx="2209800" cy="2276484"/>
            <a:chOff x="2555334" y="2506651"/>
            <a:chExt cx="1909804" cy="2047884"/>
          </a:xfrm>
        </p:grpSpPr>
        <p:sp>
          <p:nvSpPr>
            <p:cNvPr id="72" name="Google Shape;566;p28">
              <a:extLst>
                <a:ext uri="{FF2B5EF4-FFF2-40B4-BE49-F238E27FC236}">
                  <a16:creationId xmlns:a16="http://schemas.microsoft.com/office/drawing/2014/main" id="{7A5119A9-605D-46AC-94A6-BC57FED7EEBE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567;p28">
              <a:extLst>
                <a:ext uri="{FF2B5EF4-FFF2-40B4-BE49-F238E27FC236}">
                  <a16:creationId xmlns:a16="http://schemas.microsoft.com/office/drawing/2014/main" id="{EDC506EC-56A0-4D07-A657-321BFC3D031C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568;p28">
              <a:extLst>
                <a:ext uri="{FF2B5EF4-FFF2-40B4-BE49-F238E27FC236}">
                  <a16:creationId xmlns:a16="http://schemas.microsoft.com/office/drawing/2014/main" id="{6BF8C906-8D6F-4C30-B675-E8F8DDFC55F2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569;p28">
              <a:extLst>
                <a:ext uri="{FF2B5EF4-FFF2-40B4-BE49-F238E27FC236}">
                  <a16:creationId xmlns:a16="http://schemas.microsoft.com/office/drawing/2014/main" id="{BBD2BA95-085D-4F69-9901-471428E6EB52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570;p28">
              <a:extLst>
                <a:ext uri="{FF2B5EF4-FFF2-40B4-BE49-F238E27FC236}">
                  <a16:creationId xmlns:a16="http://schemas.microsoft.com/office/drawing/2014/main" id="{A6E1F642-485F-4CD1-B0E6-13406414D9FC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7" name="Google Shape;581;p28">
              <a:extLst>
                <a:ext uri="{FF2B5EF4-FFF2-40B4-BE49-F238E27FC236}">
                  <a16:creationId xmlns:a16="http://schemas.microsoft.com/office/drawing/2014/main" id="{0CA7D7A5-37EE-49CB-8B6C-514CE2521A5A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78" name="Google Shape;582;p28">
                <a:extLst>
                  <a:ext uri="{FF2B5EF4-FFF2-40B4-BE49-F238E27FC236}">
                    <a16:creationId xmlns:a16="http://schemas.microsoft.com/office/drawing/2014/main" id="{CB4A7477-D799-40C3-887B-0757E4D4E4BB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583;p28">
                <a:extLst>
                  <a:ext uri="{FF2B5EF4-FFF2-40B4-BE49-F238E27FC236}">
                    <a16:creationId xmlns:a16="http://schemas.microsoft.com/office/drawing/2014/main" id="{8DAFDA6D-02BF-44CD-A095-16179CF8E604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584;p28">
                <a:extLst>
                  <a:ext uri="{FF2B5EF4-FFF2-40B4-BE49-F238E27FC236}">
                    <a16:creationId xmlns:a16="http://schemas.microsoft.com/office/drawing/2014/main" id="{E9C955EB-E1AD-4395-9EC7-8E00616A3399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585;p28">
                <a:extLst>
                  <a:ext uri="{FF2B5EF4-FFF2-40B4-BE49-F238E27FC236}">
                    <a16:creationId xmlns:a16="http://schemas.microsoft.com/office/drawing/2014/main" id="{CA654EDB-6772-4B48-BE19-6A270C13CA02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586;p28">
                <a:extLst>
                  <a:ext uri="{FF2B5EF4-FFF2-40B4-BE49-F238E27FC236}">
                    <a16:creationId xmlns:a16="http://schemas.microsoft.com/office/drawing/2014/main" id="{71A70B9B-FF00-4283-B9F9-4B2D2FAE81F7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587;p28">
                <a:extLst>
                  <a:ext uri="{FF2B5EF4-FFF2-40B4-BE49-F238E27FC236}">
                    <a16:creationId xmlns:a16="http://schemas.microsoft.com/office/drawing/2014/main" id="{E27FB732-E6DC-41E9-9459-88F0C15DECC1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B1E9D4-7443-4E87-AAF0-5586D23BB5CC}"/>
              </a:ext>
            </a:extLst>
          </p:cNvPr>
          <p:cNvGrpSpPr/>
          <p:nvPr/>
        </p:nvGrpSpPr>
        <p:grpSpPr>
          <a:xfrm>
            <a:off x="6235542" y="2099398"/>
            <a:ext cx="2209800" cy="2276484"/>
            <a:chOff x="2555334" y="2506651"/>
            <a:chExt cx="1909804" cy="2047884"/>
          </a:xfrm>
        </p:grpSpPr>
        <p:sp>
          <p:nvSpPr>
            <p:cNvPr id="85" name="Google Shape;566;p28">
              <a:extLst>
                <a:ext uri="{FF2B5EF4-FFF2-40B4-BE49-F238E27FC236}">
                  <a16:creationId xmlns:a16="http://schemas.microsoft.com/office/drawing/2014/main" id="{90B85BF1-A91A-478E-9B13-231BD6E68D34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567;p28">
              <a:extLst>
                <a:ext uri="{FF2B5EF4-FFF2-40B4-BE49-F238E27FC236}">
                  <a16:creationId xmlns:a16="http://schemas.microsoft.com/office/drawing/2014/main" id="{0FAC773C-E798-4B23-B13C-9CBDEA045110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568;p28">
              <a:extLst>
                <a:ext uri="{FF2B5EF4-FFF2-40B4-BE49-F238E27FC236}">
                  <a16:creationId xmlns:a16="http://schemas.microsoft.com/office/drawing/2014/main" id="{F4825D0C-7D61-4779-A659-D42CA0029B24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569;p28">
              <a:extLst>
                <a:ext uri="{FF2B5EF4-FFF2-40B4-BE49-F238E27FC236}">
                  <a16:creationId xmlns:a16="http://schemas.microsoft.com/office/drawing/2014/main" id="{96DAEAB0-BF45-4ED2-9AB8-A849D8AC90C5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570;p28">
              <a:extLst>
                <a:ext uri="{FF2B5EF4-FFF2-40B4-BE49-F238E27FC236}">
                  <a16:creationId xmlns:a16="http://schemas.microsoft.com/office/drawing/2014/main" id="{4B272604-5259-43D8-8F3A-9D9CE859EDE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581;p28">
              <a:extLst>
                <a:ext uri="{FF2B5EF4-FFF2-40B4-BE49-F238E27FC236}">
                  <a16:creationId xmlns:a16="http://schemas.microsoft.com/office/drawing/2014/main" id="{AA4C6FC5-E061-4CCC-ADC7-BFAD7771EEE6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91" name="Google Shape;582;p28">
                <a:extLst>
                  <a:ext uri="{FF2B5EF4-FFF2-40B4-BE49-F238E27FC236}">
                    <a16:creationId xmlns:a16="http://schemas.microsoft.com/office/drawing/2014/main" id="{AF462245-17E0-4934-A9BC-BF8F2E83320C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583;p28">
                <a:extLst>
                  <a:ext uri="{FF2B5EF4-FFF2-40B4-BE49-F238E27FC236}">
                    <a16:creationId xmlns:a16="http://schemas.microsoft.com/office/drawing/2014/main" id="{E54561AA-2709-4BF2-86B7-C77A2C33943D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584;p28">
                <a:extLst>
                  <a:ext uri="{FF2B5EF4-FFF2-40B4-BE49-F238E27FC236}">
                    <a16:creationId xmlns:a16="http://schemas.microsoft.com/office/drawing/2014/main" id="{B13C6F6E-6D67-4056-AE56-5B6B43345C66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585;p28">
                <a:extLst>
                  <a:ext uri="{FF2B5EF4-FFF2-40B4-BE49-F238E27FC236}">
                    <a16:creationId xmlns:a16="http://schemas.microsoft.com/office/drawing/2014/main" id="{B695C4B0-270C-4C3D-8493-AF238129E820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586;p28">
                <a:extLst>
                  <a:ext uri="{FF2B5EF4-FFF2-40B4-BE49-F238E27FC236}">
                    <a16:creationId xmlns:a16="http://schemas.microsoft.com/office/drawing/2014/main" id="{AC9C6A21-BB66-455D-B87E-B0A64421297A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587;p28">
                <a:extLst>
                  <a:ext uri="{FF2B5EF4-FFF2-40B4-BE49-F238E27FC236}">
                    <a16:creationId xmlns:a16="http://schemas.microsoft.com/office/drawing/2014/main" id="{0ECE81B4-8C7E-401B-92E7-C9F262CE3B24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1E0AC2-ACA5-440E-8CB0-605242AB1E3D}"/>
              </a:ext>
            </a:extLst>
          </p:cNvPr>
          <p:cNvGrpSpPr/>
          <p:nvPr/>
        </p:nvGrpSpPr>
        <p:grpSpPr>
          <a:xfrm>
            <a:off x="8668807" y="2099398"/>
            <a:ext cx="2209800" cy="2276484"/>
            <a:chOff x="2555334" y="2506651"/>
            <a:chExt cx="1909804" cy="2047884"/>
          </a:xfrm>
        </p:grpSpPr>
        <p:sp>
          <p:nvSpPr>
            <p:cNvPr id="98" name="Google Shape;566;p28">
              <a:extLst>
                <a:ext uri="{FF2B5EF4-FFF2-40B4-BE49-F238E27FC236}">
                  <a16:creationId xmlns:a16="http://schemas.microsoft.com/office/drawing/2014/main" id="{818FB7EC-0DE6-4A9B-B4D3-0ACD8C3BDAF0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567;p28">
              <a:extLst>
                <a:ext uri="{FF2B5EF4-FFF2-40B4-BE49-F238E27FC236}">
                  <a16:creationId xmlns:a16="http://schemas.microsoft.com/office/drawing/2014/main" id="{2372F850-39E8-4A9B-AC44-9E13C9437F78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568;p28">
              <a:extLst>
                <a:ext uri="{FF2B5EF4-FFF2-40B4-BE49-F238E27FC236}">
                  <a16:creationId xmlns:a16="http://schemas.microsoft.com/office/drawing/2014/main" id="{BF3B3569-A825-45D5-8672-99A9CD93FBA0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569;p28">
              <a:extLst>
                <a:ext uri="{FF2B5EF4-FFF2-40B4-BE49-F238E27FC236}">
                  <a16:creationId xmlns:a16="http://schemas.microsoft.com/office/drawing/2014/main" id="{31C432FF-6DB4-4BA1-9C2B-5B29FDF5856B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570;p28">
              <a:extLst>
                <a:ext uri="{FF2B5EF4-FFF2-40B4-BE49-F238E27FC236}">
                  <a16:creationId xmlns:a16="http://schemas.microsoft.com/office/drawing/2014/main" id="{77BFAAEF-FF4C-4ABB-9B23-B57B13A5A8C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581;p28">
              <a:extLst>
                <a:ext uri="{FF2B5EF4-FFF2-40B4-BE49-F238E27FC236}">
                  <a16:creationId xmlns:a16="http://schemas.microsoft.com/office/drawing/2014/main" id="{E791D8B0-9604-497E-90C9-83E6F783F8C4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104" name="Google Shape;582;p28">
                <a:extLst>
                  <a:ext uri="{FF2B5EF4-FFF2-40B4-BE49-F238E27FC236}">
                    <a16:creationId xmlns:a16="http://schemas.microsoft.com/office/drawing/2014/main" id="{0FBB4880-4013-42A1-9BCF-4A431C56CFBC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583;p28">
                <a:extLst>
                  <a:ext uri="{FF2B5EF4-FFF2-40B4-BE49-F238E27FC236}">
                    <a16:creationId xmlns:a16="http://schemas.microsoft.com/office/drawing/2014/main" id="{CBF97846-A852-4CF1-94CE-327CD0856143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584;p28">
                <a:extLst>
                  <a:ext uri="{FF2B5EF4-FFF2-40B4-BE49-F238E27FC236}">
                    <a16:creationId xmlns:a16="http://schemas.microsoft.com/office/drawing/2014/main" id="{566F0A03-3547-4668-A969-9E6AF043F38F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585;p28">
                <a:extLst>
                  <a:ext uri="{FF2B5EF4-FFF2-40B4-BE49-F238E27FC236}">
                    <a16:creationId xmlns:a16="http://schemas.microsoft.com/office/drawing/2014/main" id="{681D209D-854C-4CCF-B897-1C1C3A1C7D44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586;p28">
                <a:extLst>
                  <a:ext uri="{FF2B5EF4-FFF2-40B4-BE49-F238E27FC236}">
                    <a16:creationId xmlns:a16="http://schemas.microsoft.com/office/drawing/2014/main" id="{9AA2DE55-4F1B-49C7-8DA3-8848B7656EE5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587;p28">
                <a:extLst>
                  <a:ext uri="{FF2B5EF4-FFF2-40B4-BE49-F238E27FC236}">
                    <a16:creationId xmlns:a16="http://schemas.microsoft.com/office/drawing/2014/main" id="{564424BD-755F-4253-A105-0620D985ED08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" name="Google Shape;565;p28">
            <a:extLst>
              <a:ext uri="{FF2B5EF4-FFF2-40B4-BE49-F238E27FC236}">
                <a16:creationId xmlns:a16="http://schemas.microsoft.com/office/drawing/2014/main" id="{B81FC955-C42F-4C70-A4FC-98848440C144}"/>
              </a:ext>
            </a:extLst>
          </p:cNvPr>
          <p:cNvSpPr txBox="1">
            <a:spLocks/>
          </p:cNvSpPr>
          <p:nvPr/>
        </p:nvSpPr>
        <p:spPr>
          <a:xfrm>
            <a:off x="1262803" y="4432098"/>
            <a:ext cx="276800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Identify Pests, Diseases then provide solutions</a:t>
            </a:r>
          </a:p>
        </p:txBody>
      </p:sp>
      <p:sp>
        <p:nvSpPr>
          <p:cNvPr id="119" name="Google Shape;565;p28">
            <a:extLst>
              <a:ext uri="{FF2B5EF4-FFF2-40B4-BE49-F238E27FC236}">
                <a16:creationId xmlns:a16="http://schemas.microsoft.com/office/drawing/2014/main" id="{315B4D33-03A1-4681-915E-9808E3874E5B}"/>
              </a:ext>
            </a:extLst>
          </p:cNvPr>
          <p:cNvSpPr txBox="1">
            <a:spLocks/>
          </p:cNvSpPr>
          <p:nvPr/>
        </p:nvSpPr>
        <p:spPr>
          <a:xfrm>
            <a:off x="3601811" y="4467466"/>
            <a:ext cx="276800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Identify Weeds and  then provide solutions</a:t>
            </a:r>
          </a:p>
        </p:txBody>
      </p:sp>
      <p:sp>
        <p:nvSpPr>
          <p:cNvPr id="120" name="Google Shape;565;p28">
            <a:extLst>
              <a:ext uri="{FF2B5EF4-FFF2-40B4-BE49-F238E27FC236}">
                <a16:creationId xmlns:a16="http://schemas.microsoft.com/office/drawing/2014/main" id="{22A8E00C-0935-4306-A0D8-726010AE0B4C}"/>
              </a:ext>
            </a:extLst>
          </p:cNvPr>
          <p:cNvSpPr txBox="1">
            <a:spLocks/>
          </p:cNvSpPr>
          <p:nvPr/>
        </p:nvSpPr>
        <p:spPr>
          <a:xfrm>
            <a:off x="6032107" y="4077354"/>
            <a:ext cx="260433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Fertilizer Management</a:t>
            </a:r>
          </a:p>
        </p:txBody>
      </p:sp>
      <p:sp>
        <p:nvSpPr>
          <p:cNvPr id="121" name="Google Shape;565;p28">
            <a:extLst>
              <a:ext uri="{FF2B5EF4-FFF2-40B4-BE49-F238E27FC236}">
                <a16:creationId xmlns:a16="http://schemas.microsoft.com/office/drawing/2014/main" id="{E7CC7BA6-384B-4BD9-A245-F997C655E548}"/>
              </a:ext>
            </a:extLst>
          </p:cNvPr>
          <p:cNvSpPr txBox="1">
            <a:spLocks/>
          </p:cNvSpPr>
          <p:nvPr/>
        </p:nvSpPr>
        <p:spPr>
          <a:xfrm>
            <a:off x="8622875" y="4905651"/>
            <a:ext cx="224217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Growth deficiency and  then provide solutions</a:t>
            </a:r>
          </a:p>
          <a:p>
            <a:endParaRPr lang="en-US" sz="2200" b="1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6E2A682-B480-481B-8526-9803B0105509}"/>
              </a:ext>
            </a:extLst>
          </p:cNvPr>
          <p:cNvCxnSpPr>
            <a:cxnSpLocks/>
          </p:cNvCxnSpPr>
          <p:nvPr/>
        </p:nvCxnSpPr>
        <p:spPr>
          <a:xfrm>
            <a:off x="-2594801" y="150782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8863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67099"/>
            <a:ext cx="4902200" cy="792162"/>
          </a:xfrm>
        </p:spPr>
        <p:txBody>
          <a:bodyPr/>
          <a:lstStyle/>
          <a:p>
            <a:r>
              <a:rPr lang="en-US" dirty="0"/>
              <a:t>Commercialization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0"/>
            <a:ext cx="6553200" cy="2866104"/>
          </a:xfrm>
        </p:spPr>
        <p:txBody>
          <a:bodyPr>
            <a:normAutofit/>
          </a:bodyPr>
          <a:lstStyle/>
          <a:p>
            <a:r>
              <a:rPr lang="en-US" sz="2800" dirty="0"/>
              <a:t>Advertise to social media</a:t>
            </a:r>
          </a:p>
          <a:p>
            <a:r>
              <a:rPr lang="en-US" sz="2800" dirty="0"/>
              <a:t>Creating customer packages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Free – With third party Advertisement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Paid – Advertisement free</a:t>
            </a:r>
          </a:p>
          <a:p>
            <a:r>
              <a:rPr lang="en-US" sz="2800" dirty="0"/>
              <a:t>Recognizing target farmers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9EC620D-919C-47CE-A84E-140971763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3159786-235C-4ED9-850D-BFA6DE274D06}"/>
              </a:ext>
            </a:extLst>
          </p:cNvPr>
          <p:cNvSpPr/>
          <p:nvPr/>
        </p:nvSpPr>
        <p:spPr>
          <a:xfrm rot="3096050" flipH="1">
            <a:off x="9276378" y="2226561"/>
            <a:ext cx="3898946" cy="8137635"/>
          </a:xfrm>
          <a:prstGeom prst="rect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CCE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14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0" y="5318919"/>
            <a:ext cx="2743200" cy="792162"/>
          </a:xfrm>
        </p:spPr>
        <p:txBody>
          <a:bodyPr/>
          <a:lstStyle/>
          <a:p>
            <a:r>
              <a:rPr lang="en-US" dirty="0"/>
              <a:t>BUDJECT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2074726"/>
              </p:ext>
            </p:extLst>
          </p:nvPr>
        </p:nvGraphicFramePr>
        <p:xfrm>
          <a:off x="762000" y="685799"/>
          <a:ext cx="7620000" cy="4633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0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9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1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 or</a:t>
                      </a:r>
                      <a:r>
                        <a:rPr lang="en-US" baseline="0" dirty="0"/>
                        <a:t> description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Reports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Stationary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Travelling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1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4692F12-EA8A-46B1-8B91-6343986A5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B499175D-59E2-423E-B34B-B6E0C6E862D5}"/>
              </a:ext>
            </a:extLst>
          </p:cNvPr>
          <p:cNvSpPr/>
          <p:nvPr/>
        </p:nvSpPr>
        <p:spPr>
          <a:xfrm rot="5202321">
            <a:off x="10022221" y="1812016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101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7600" y="4953000"/>
            <a:ext cx="11684000" cy="5181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920081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9C2F-E451-439B-B793-527CE5A1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BD815-ADDF-4FDD-80B5-3348058D2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#9cce39 – light</a:t>
            </a:r>
          </a:p>
          <a:p>
            <a:r>
              <a:rPr lang="en-US" dirty="0"/>
              <a:t>#6e9226 - dark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062705"/>
            <a:ext cx="3657600" cy="2694972"/>
          </a:xfrm>
        </p:spPr>
        <p:txBody>
          <a:bodyPr>
            <a:normAutofit/>
          </a:bodyPr>
          <a:lstStyle/>
          <a:p>
            <a:r>
              <a:rPr lang="en-US" dirty="0"/>
              <a:t>Overall System Diagram</a:t>
            </a:r>
          </a:p>
        </p:txBody>
      </p:sp>
      <p:pic>
        <p:nvPicPr>
          <p:cNvPr id="8" name="Picture 7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829B6EBA-CA4D-4B0E-B59F-BD76807449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3492" r="27479" b="3492"/>
          <a:stretch/>
        </p:blipFill>
        <p:spPr>
          <a:xfrm>
            <a:off x="4419600" y="0"/>
            <a:ext cx="7361621" cy="6847492"/>
          </a:xfrm>
          <a:prstGeom prst="rect">
            <a:avLst/>
          </a:prstGeom>
        </p:spPr>
      </p:pic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9F237825-BC32-4B37-8ED4-D14CFC1DA4F5}"/>
              </a:ext>
            </a:extLst>
          </p:cNvPr>
          <p:cNvSpPr/>
          <p:nvPr/>
        </p:nvSpPr>
        <p:spPr>
          <a:xfrm rot="5400000">
            <a:off x="-2679314" y="-1359286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6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11888</TotalTime>
  <Words>3295</Words>
  <Application>Microsoft Office PowerPoint</Application>
  <PresentationFormat>Widescreen</PresentationFormat>
  <Paragraphs>628</Paragraphs>
  <Slides>83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5" baseType="lpstr">
      <vt:lpstr>Adobe Devanagari</vt:lpstr>
      <vt:lpstr>Arial</vt:lpstr>
      <vt:lpstr>Calibri</vt:lpstr>
      <vt:lpstr>Cambria</vt:lpstr>
      <vt:lpstr>Gill Sans MT</vt:lpstr>
      <vt:lpstr>Open Sans Bold</vt:lpstr>
      <vt:lpstr>Open Sans Light Bold</vt:lpstr>
      <vt:lpstr>Roboto Black</vt:lpstr>
      <vt:lpstr>Segoe UI</vt:lpstr>
      <vt:lpstr>Times New Roman</vt:lpstr>
      <vt:lpstr>Wingdings</vt:lpstr>
      <vt:lpstr>Office Theme</vt:lpstr>
      <vt:lpstr>E-KETHA : ENRICHING RICE FARMER’S QUALITY OF LIFE THROUGH A  MOBILE APPLICCATION</vt:lpstr>
      <vt:lpstr>PowerPoint Presentation</vt:lpstr>
      <vt:lpstr>Introduction</vt:lpstr>
      <vt:lpstr>The most important crop in Sri Lanka</vt:lpstr>
      <vt:lpstr>“The government will have to import 800,000 to 1,000,000 MT of rice to meet the shortfall in the domestic supply, at a cost of USD 450 million, according to the URPA chief”.     </vt:lpstr>
      <vt:lpstr>Research Problem</vt:lpstr>
      <vt:lpstr>Main Objective</vt:lpstr>
      <vt:lpstr>Sub objectives</vt:lpstr>
      <vt:lpstr>Overall System Diagram</vt:lpstr>
      <vt:lpstr>References</vt:lpstr>
      <vt:lpstr>IT19101620 |  Salika Madhushanka W.J </vt:lpstr>
      <vt:lpstr>Introduction</vt:lpstr>
      <vt:lpstr>Background</vt:lpstr>
      <vt:lpstr>Paddy lost after harvest</vt:lpstr>
      <vt:lpstr>Research Gap</vt:lpstr>
      <vt:lpstr>Research Problem</vt:lpstr>
      <vt:lpstr>Main Objective</vt:lpstr>
      <vt:lpstr>PowerPoint Presentation</vt:lpstr>
      <vt:lpstr>Methodology</vt:lpstr>
      <vt:lpstr>System Diagram</vt:lpstr>
      <vt:lpstr>Chosen Architectures</vt:lpstr>
      <vt:lpstr>PowerPoint Presentation</vt:lpstr>
      <vt:lpstr>Technologies </vt:lpstr>
      <vt:lpstr>Requirements</vt:lpstr>
      <vt:lpstr>WBS Chart</vt:lpstr>
      <vt:lpstr>Grant Chart</vt:lpstr>
      <vt:lpstr>References</vt:lpstr>
      <vt:lpstr>IT19117256 |  P.Y.D Jayasinghe</vt:lpstr>
      <vt:lpstr>Introduction</vt:lpstr>
      <vt:lpstr>Background</vt:lpstr>
      <vt:lpstr>Yield losses due to weed [1]</vt:lpstr>
      <vt:lpstr>Economic losses due to weeds (USD in million) [2]</vt:lpstr>
      <vt:lpstr>Research Gap</vt:lpstr>
      <vt:lpstr>Research Problems</vt:lpstr>
      <vt:lpstr>Main Objective</vt:lpstr>
      <vt:lpstr>Scan the aerial image</vt:lpstr>
      <vt:lpstr>Methodology</vt:lpstr>
      <vt:lpstr>System Diagram</vt:lpstr>
      <vt:lpstr>Technologies </vt:lpstr>
      <vt:lpstr>Chosen Architectures</vt:lpstr>
      <vt:lpstr>CNN - Comparison</vt:lpstr>
      <vt:lpstr>FCN - Comparison</vt:lpstr>
      <vt:lpstr>Requirements</vt:lpstr>
      <vt:lpstr>WBS Chart</vt:lpstr>
      <vt:lpstr>Grant Chart</vt:lpstr>
      <vt:lpstr>References</vt:lpstr>
      <vt:lpstr>IT19129372 |  h.h.w.m.Binuka Sihan  paranagamA</vt:lpstr>
      <vt:lpstr>Introduction</vt:lpstr>
      <vt:lpstr>Background</vt:lpstr>
      <vt:lpstr>What is the Problem? </vt:lpstr>
      <vt:lpstr>Research Problem</vt:lpstr>
      <vt:lpstr>Research Gap</vt:lpstr>
      <vt:lpstr>Main Objective</vt:lpstr>
      <vt:lpstr>Calculate paddy field area</vt:lpstr>
      <vt:lpstr>Methodology</vt:lpstr>
      <vt:lpstr>System Diagram</vt:lpstr>
      <vt:lpstr>Technologies </vt:lpstr>
      <vt:lpstr>Chosen Architectures</vt:lpstr>
      <vt:lpstr>PowerPoint Presentation</vt:lpstr>
      <vt:lpstr>Requirements</vt:lpstr>
      <vt:lpstr>WBS Chart</vt:lpstr>
      <vt:lpstr>Grant Chart</vt:lpstr>
      <vt:lpstr>References</vt:lpstr>
      <vt:lpstr>IT19240152 |  K.M.Umesh Ranthilina  </vt:lpstr>
      <vt:lpstr>Introduction</vt:lpstr>
      <vt:lpstr>Background</vt:lpstr>
      <vt:lpstr> Stages of rice plant growth</vt:lpstr>
      <vt:lpstr>Research Gap</vt:lpstr>
      <vt:lpstr>Research Problems</vt:lpstr>
      <vt:lpstr>Main Objective</vt:lpstr>
      <vt:lpstr>Scan the image</vt:lpstr>
      <vt:lpstr>Methodology</vt:lpstr>
      <vt:lpstr>System Diagram</vt:lpstr>
      <vt:lpstr>Technologies </vt:lpstr>
      <vt:lpstr>Chosen Architectures</vt:lpstr>
      <vt:lpstr>Requirements</vt:lpstr>
      <vt:lpstr>WBS Chart</vt:lpstr>
      <vt:lpstr>Grant Chart</vt:lpstr>
      <vt:lpstr>References</vt:lpstr>
      <vt:lpstr>Commercialization</vt:lpstr>
      <vt:lpstr>BUDJECT</vt:lpstr>
      <vt:lpstr>PowerPoint Presentation</vt:lpstr>
      <vt:lpstr>Color codes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E-KETHA :  ENRICHING RICE FARMER’S QUALITY OF LIFE THROUGH A  MOBILE APPLICCATION</dc:title>
  <dc:creator>H.H.W.M.Binuka Sihan Paranagama it19129372</dc:creator>
  <cp:lastModifiedBy>H.H.W.M.Binuka Sihan Paranagama it19129372</cp:lastModifiedBy>
  <cp:revision>265</cp:revision>
  <dcterms:created xsi:type="dcterms:W3CDTF">2022-01-28T12:57:05Z</dcterms:created>
  <dcterms:modified xsi:type="dcterms:W3CDTF">2022-02-13T16:32:59Z</dcterms:modified>
</cp:coreProperties>
</file>